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12" orient="horz"/>
        <p:guide pos="144"/>
        <p:guide pos="87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1: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60" name="Google Shape;6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53" name="Google Shape;15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200" name="Google Shape;20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US">
                <a:solidFill>
                  <a:srgbClr val="223366"/>
                </a:solidFill>
              </a:rPr>
              <a:t>Thank You !!</a:t>
            </a:r>
            <a:endParaRPr b="1" sz="1100">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t/>
            </a:r>
            <a:endParaRPr b="1"/>
          </a:p>
        </p:txBody>
      </p:sp>
      <p:sp>
        <p:nvSpPr>
          <p:cNvPr id="80" name="Google Shape;8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90" name="Google Shape;9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98" name="Google Shape;9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06" name="Google Shape;10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14" name="Google Shape;11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40" name="Google Shape;14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 name="Google Shape;15;p2"/>
          <p:cNvSpPr txBox="1"/>
          <p:nvPr>
            <p:ph idx="1" type="subTitle"/>
          </p:nvPr>
        </p:nvSpPr>
        <p:spPr>
          <a:xfrm>
            <a:off x="1143000" y="2701925"/>
            <a:ext cx="6858000" cy="12414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6" name="Google Shape;16;p2"/>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 name="Google Shape;17;p2"/>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8" name="Google Shape;18;p2"/>
          <p:cNvSpPr txBox="1"/>
          <p:nvPr>
            <p:ph idx="12" type="sldNum"/>
          </p:nvPr>
        </p:nvSpPr>
        <p:spPr>
          <a:xfrm>
            <a:off x="6457950" y="4767263"/>
            <a:ext cx="2057400" cy="27463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54" name="Google Shape;5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 name="Shape 21"/>
        <p:cNvGrpSpPr/>
        <p:nvPr/>
      </p:nvGrpSpPr>
      <p:grpSpPr>
        <a:xfrm>
          <a:off x="0" y="0"/>
          <a:ext cx="0" cy="0"/>
          <a:chOff x="0" y="0"/>
          <a:chExt cx="0" cy="0"/>
        </a:xfrm>
      </p:grpSpPr>
      <p:sp>
        <p:nvSpPr>
          <p:cNvPr id="22" name="Google Shape;22;p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23" name="Google Shape;23;p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4" name="Google Shape;24;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5" name="Shape 25"/>
        <p:cNvGrpSpPr/>
        <p:nvPr/>
      </p:nvGrpSpPr>
      <p:grpSpPr>
        <a:xfrm>
          <a:off x="0" y="0"/>
          <a:ext cx="0" cy="0"/>
          <a:chOff x="0" y="0"/>
          <a:chExt cx="0" cy="0"/>
        </a:xfrm>
      </p:grpSpPr>
      <p:sp>
        <p:nvSpPr>
          <p:cNvPr id="26" name="Google Shape;26;p5"/>
          <p:cNvSpPr txBox="1"/>
          <p:nvPr>
            <p:ph type="title"/>
          </p:nvPr>
        </p:nvSpPr>
        <p:spPr>
          <a:xfrm>
            <a:off x="628560" y="273780"/>
            <a:ext cx="7886430" cy="99387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 name="Google Shape;27;p5"/>
          <p:cNvSpPr txBox="1"/>
          <p:nvPr>
            <p:ph idx="1" type="subTitle"/>
          </p:nvPr>
        </p:nvSpPr>
        <p:spPr>
          <a:xfrm>
            <a:off x="457110" y="1203390"/>
            <a:ext cx="8229330" cy="298296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6"/>
          <p:cNvSpPr txBox="1"/>
          <p:nvPr>
            <p:ph type="title"/>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0" name="Google Shape;30;p6"/>
          <p:cNvSpPr txBox="1"/>
          <p:nvPr>
            <p:ph idx="1" type="body"/>
          </p:nvPr>
        </p:nvSpPr>
        <p:spPr>
          <a:xfrm>
            <a:off x="0" y="0"/>
            <a:ext cx="3000000" cy="30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1" name="Google Shape;31;p6"/>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2" name="Google Shape;32;p6"/>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3" name="Google Shape;33;p6"/>
          <p:cNvSpPr txBox="1"/>
          <p:nvPr>
            <p:ph idx="12" type="sldNum"/>
          </p:nvPr>
        </p:nvSpPr>
        <p:spPr>
          <a:xfrm>
            <a:off x="0" y="0"/>
            <a:ext cx="3000000" cy="3000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6" name="Google Shape;36;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7" name="Google Shape;37;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8" name="Google Shape;3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9" name="Shape 39"/>
        <p:cNvGrpSpPr/>
        <p:nvPr/>
      </p:nvGrpSpPr>
      <p:grpSpPr>
        <a:xfrm>
          <a:off x="0" y="0"/>
          <a:ext cx="0" cy="0"/>
          <a:chOff x="0" y="0"/>
          <a:chExt cx="0" cy="0"/>
        </a:xfrm>
      </p:grpSpPr>
      <p:sp>
        <p:nvSpPr>
          <p:cNvPr id="40" name="Google Shape;40;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41" name="Google Shape;41;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42" name="Google Shape;4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45" name="Google Shape;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49" name="Google Shape;49;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50" name="Google Shape;50;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1" name="Google Shape;5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close up of a sign&#10;&#10;Description automatically generated" id="7" name="Google Shape;7;p1"/>
          <p:cNvPicPr preferRelativeResize="0"/>
          <p:nvPr/>
        </p:nvPicPr>
        <p:blipFill rotWithShape="1">
          <a:blip r:embed="rId1">
            <a:alphaModFix/>
          </a:blip>
          <a:srcRect b="0" l="0" r="0" t="0"/>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 name="Google Shape;9;p1"/>
          <p:cNvSpPr/>
          <p:nvPr/>
        </p:nvSpPr>
        <p:spPr>
          <a:xfrm>
            <a:off x="7440249" y="82567"/>
            <a:ext cx="103551" cy="412476"/>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 name="Google Shape;10;p1"/>
          <p:cNvSpPr/>
          <p:nvPr/>
        </p:nvSpPr>
        <p:spPr>
          <a:xfrm>
            <a:off x="0" y="5086350"/>
            <a:ext cx="9144000" cy="69850"/>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 name="Google Shape;11;p1"/>
          <p:cNvSpPr/>
          <p:nvPr/>
        </p:nvSpPr>
        <p:spPr>
          <a:xfrm>
            <a:off x="0" y="88917"/>
            <a:ext cx="7283428" cy="406126"/>
          </a:xfrm>
          <a:prstGeom prst="rect">
            <a:avLst/>
          </a:prstGeom>
          <a:solidFill>
            <a:srgbClr val="213264"/>
          </a:solidFill>
          <a:ln cap="flat" cmpd="sng" w="25400">
            <a:solidFill>
              <a:srgbClr val="2132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 name="Google Shape;12;p1"/>
          <p:cNvSpPr txBox="1"/>
          <p:nvPr/>
        </p:nvSpPr>
        <p:spPr>
          <a:xfrm>
            <a:off x="92480" y="105826"/>
            <a:ext cx="39537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Next Gen Employability Program</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white circle in the sky&#10;&#10;Description automatically generated" id="63" name="Google Shape;63;p13"/>
          <p:cNvPicPr preferRelativeResize="0"/>
          <p:nvPr/>
        </p:nvPicPr>
        <p:blipFill rotWithShape="1">
          <a:blip r:embed="rId3">
            <a:alphaModFix amt="5000"/>
          </a:blip>
          <a:srcRect b="10205" l="0" r="745" t="5928"/>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cap="flat" cmpd="sng" w="25400">
            <a:solidFill>
              <a:srgbClr val="2131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 name="Google Shape;65;p13"/>
          <p:cNvSpPr/>
          <p:nvPr/>
        </p:nvSpPr>
        <p:spPr>
          <a:xfrm>
            <a:off x="988684" y="1023080"/>
            <a:ext cx="6985193" cy="3451405"/>
          </a:xfrm>
          <a:prstGeom prst="rect">
            <a:avLst/>
          </a:prstGeom>
          <a:solidFill>
            <a:schemeClr val="lt1"/>
          </a:solidFill>
          <a:ln cap="flat" cmpd="sng" w="25400">
            <a:solidFill>
              <a:schemeClr val="lt1"/>
            </a:solidFill>
            <a:prstDash val="solid"/>
            <a:round/>
            <a:headEnd len="sm" w="sm" type="none"/>
            <a:tailEnd len="sm" w="sm" type="none"/>
          </a:ln>
          <a:effectLst>
            <a:outerShdw blurRad="508000" sx="105000" rotWithShape="0" algn="ctr" sy="105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 name="Google Shape;66;p13"/>
          <p:cNvSpPr/>
          <p:nvPr/>
        </p:nvSpPr>
        <p:spPr>
          <a:xfrm>
            <a:off x="2490558" y="2787442"/>
            <a:ext cx="50564" cy="446915"/>
          </a:xfrm>
          <a:prstGeom prst="rect">
            <a:avLst/>
          </a:prstGeom>
          <a:solidFill>
            <a:srgbClr val="FFE600"/>
          </a:solidFill>
          <a:ln cap="flat" cmpd="sng" w="25400">
            <a:solidFill>
              <a:srgbClr val="FFE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 name="Google Shape;67;p13"/>
          <p:cNvSpPr txBox="1"/>
          <p:nvPr/>
        </p:nvSpPr>
        <p:spPr>
          <a:xfrm>
            <a:off x="2029564" y="2248174"/>
            <a:ext cx="502535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161D23"/>
                </a:solidFill>
                <a:latin typeface="Arial"/>
                <a:ea typeface="Arial"/>
                <a:cs typeface="Arial"/>
                <a:sym typeface="Arial"/>
              </a:rPr>
              <a:t>NEXT GEN EMPLOYABILITY PROGRAM</a:t>
            </a:r>
            <a:endParaRPr/>
          </a:p>
        </p:txBody>
      </p:sp>
      <p:sp>
        <p:nvSpPr>
          <p:cNvPr id="68" name="Google Shape;68;p13"/>
          <p:cNvSpPr txBox="1"/>
          <p:nvPr/>
        </p:nvSpPr>
        <p:spPr>
          <a:xfrm>
            <a:off x="2541122" y="2795733"/>
            <a:ext cx="401969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61D23"/>
                </a:solidFill>
                <a:latin typeface="Arial"/>
                <a:ea typeface="Arial"/>
                <a:cs typeface="Arial"/>
                <a:sym typeface="Arial"/>
              </a:rPr>
              <a:t>Creating a future-ready workforce</a:t>
            </a:r>
            <a:endParaRPr/>
          </a:p>
        </p:txBody>
      </p:sp>
      <p:sp>
        <p:nvSpPr>
          <p:cNvPr id="69" name="Google Shape;69;p13"/>
          <p:cNvSpPr txBox="1"/>
          <p:nvPr/>
        </p:nvSpPr>
        <p:spPr>
          <a:xfrm>
            <a:off x="1003625" y="3642533"/>
            <a:ext cx="1456920"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Team Members</a:t>
            </a:r>
            <a:endParaRPr/>
          </a:p>
        </p:txBody>
      </p:sp>
      <p:sp>
        <p:nvSpPr>
          <p:cNvPr id="70" name="Google Shape;70;p13"/>
          <p:cNvSpPr txBox="1"/>
          <p:nvPr/>
        </p:nvSpPr>
        <p:spPr>
          <a:xfrm>
            <a:off x="1095095" y="3956068"/>
            <a:ext cx="2095554" cy="4565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Student Name :Sowmiya M</a:t>
            </a:r>
            <a:endParaRPr/>
          </a:p>
          <a:p>
            <a:pPr indent="0" lvl="0" marL="0" marR="0" rtl="0" algn="l">
              <a:lnSpc>
                <a:spcPct val="100000"/>
              </a:lnSpc>
              <a:spcBef>
                <a:spcPts val="200"/>
              </a:spcBef>
              <a:spcAft>
                <a:spcPts val="0"/>
              </a:spcAft>
              <a:buNone/>
            </a:pPr>
            <a:r>
              <a:rPr b="0" i="0" lang="en-US" sz="1100" u="none" cap="none" strike="noStrike">
                <a:solidFill>
                  <a:schemeClr val="dk1"/>
                </a:solidFill>
                <a:latin typeface="Arial"/>
                <a:ea typeface="Arial"/>
                <a:cs typeface="Arial"/>
                <a:sym typeface="Arial"/>
              </a:rPr>
              <a:t>Student ID : au960221243021</a:t>
            </a:r>
            <a:endParaRPr/>
          </a:p>
        </p:txBody>
      </p:sp>
      <p:cxnSp>
        <p:nvCxnSpPr>
          <p:cNvPr id="71" name="Google Shape;71;p13"/>
          <p:cNvCxnSpPr/>
          <p:nvPr/>
        </p:nvCxnSpPr>
        <p:spPr>
          <a:xfrm>
            <a:off x="1100213" y="3919492"/>
            <a:ext cx="1986613" cy="0"/>
          </a:xfrm>
          <a:prstGeom prst="straightConnector1">
            <a:avLst/>
          </a:prstGeom>
          <a:noFill/>
          <a:ln cap="flat" cmpd="sng" w="9525">
            <a:solidFill>
              <a:schemeClr val="dk1"/>
            </a:solidFill>
            <a:prstDash val="lgDashDot"/>
            <a:round/>
            <a:headEnd len="sm" w="sm" type="none"/>
            <a:tailEnd len="sm" w="sm" type="none"/>
          </a:ln>
        </p:spPr>
      </p:cxnSp>
      <p:sp>
        <p:nvSpPr>
          <p:cNvPr id="72" name="Google Shape;72;p13"/>
          <p:cNvSpPr txBox="1"/>
          <p:nvPr/>
        </p:nvSpPr>
        <p:spPr>
          <a:xfrm>
            <a:off x="5596477" y="3627293"/>
            <a:ext cx="1456920"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College Name</a:t>
            </a:r>
            <a:endParaRPr/>
          </a:p>
        </p:txBody>
      </p:sp>
      <p:cxnSp>
        <p:nvCxnSpPr>
          <p:cNvPr id="73" name="Google Shape;73;p13"/>
          <p:cNvCxnSpPr/>
          <p:nvPr/>
        </p:nvCxnSpPr>
        <p:spPr>
          <a:xfrm>
            <a:off x="5693065" y="3919492"/>
            <a:ext cx="1360332" cy="0"/>
          </a:xfrm>
          <a:prstGeom prst="straightConnector1">
            <a:avLst/>
          </a:prstGeom>
          <a:noFill/>
          <a:ln cap="flat" cmpd="sng" w="9525">
            <a:solidFill>
              <a:schemeClr val="dk1"/>
            </a:solidFill>
            <a:prstDash val="lgDashDot"/>
            <a:round/>
            <a:headEnd len="sm" w="sm" type="none"/>
            <a:tailEnd len="sm" w="sm" type="none"/>
          </a:ln>
        </p:spPr>
      </p:cxnSp>
      <p:sp>
        <p:nvSpPr>
          <p:cNvPr id="74" name="Google Shape;74;p13"/>
          <p:cNvSpPr txBox="1"/>
          <p:nvPr/>
        </p:nvSpPr>
        <p:spPr>
          <a:xfrm>
            <a:off x="5693356" y="3956068"/>
            <a:ext cx="20955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100">
                <a:solidFill>
                  <a:schemeClr val="dk1"/>
                </a:solidFill>
              </a:rPr>
              <a:t>Arunachala College Of Engineering For Women</a:t>
            </a:r>
            <a:endParaRPr b="0" i="0" sz="1100" u="none" cap="none" strike="noStrike">
              <a:solidFill>
                <a:schemeClr val="dk1"/>
              </a:solidFill>
              <a:latin typeface="Arial"/>
              <a:ea typeface="Arial"/>
              <a:cs typeface="Arial"/>
              <a:sym typeface="Arial"/>
            </a:endParaRPr>
          </a:p>
        </p:txBody>
      </p:sp>
      <p:pic>
        <p:nvPicPr>
          <p:cNvPr id="75" name="Google Shape;75;p13"/>
          <p:cNvPicPr preferRelativeResize="0"/>
          <p:nvPr/>
        </p:nvPicPr>
        <p:blipFill rotWithShape="1">
          <a:blip r:embed="rId4">
            <a:alphaModFix/>
          </a:blip>
          <a:srcRect b="0" l="0" r="0" t="0"/>
          <a:stretch/>
        </p:blipFill>
        <p:spPr>
          <a:xfrm>
            <a:off x="1834750" y="1249149"/>
            <a:ext cx="1146742" cy="666202"/>
          </a:xfrm>
          <a:prstGeom prst="rect">
            <a:avLst/>
          </a:prstGeom>
          <a:noFill/>
          <a:ln>
            <a:noFill/>
          </a:ln>
        </p:spPr>
      </p:pic>
      <p:pic>
        <p:nvPicPr>
          <p:cNvPr descr="A logo with people and map&#10;&#10;Description automatically generated" id="76" name="Google Shape;76;p13"/>
          <p:cNvPicPr preferRelativeResize="0"/>
          <p:nvPr/>
        </p:nvPicPr>
        <p:blipFill rotWithShape="1">
          <a:blip r:embed="rId5">
            <a:alphaModFix/>
          </a:blip>
          <a:srcRect b="0" l="0" r="0" t="0"/>
          <a:stretch/>
        </p:blipFill>
        <p:spPr>
          <a:xfrm>
            <a:off x="6461189" y="1211666"/>
            <a:ext cx="668564" cy="666202"/>
          </a:xfrm>
          <a:prstGeom prst="rect">
            <a:avLst/>
          </a:prstGeom>
          <a:noFill/>
          <a:ln>
            <a:noFill/>
          </a:ln>
        </p:spPr>
      </p:pic>
      <p:pic>
        <p:nvPicPr>
          <p:cNvPr descr="A close up of a logo&#10;&#10;Description automatically generated" id="77" name="Google Shape;77;p13"/>
          <p:cNvPicPr preferRelativeResize="0"/>
          <p:nvPr/>
        </p:nvPicPr>
        <p:blipFill rotWithShape="1">
          <a:blip r:embed="rId6">
            <a:alphaModFix/>
          </a:blip>
          <a:srcRect b="0" l="0" r="0" t="0"/>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Modelling &amp; Results</a:t>
            </a:r>
            <a:endParaRPr b="0" i="0" sz="1600" u="none" cap="none" strike="noStrike">
              <a:solidFill>
                <a:srgbClr val="000000"/>
              </a:solidFill>
              <a:latin typeface="Arial"/>
              <a:ea typeface="Arial"/>
              <a:cs typeface="Arial"/>
              <a:sym typeface="Arial"/>
            </a:endParaRPr>
          </a:p>
        </p:txBody>
      </p:sp>
      <p:cxnSp>
        <p:nvCxnSpPr>
          <p:cNvPr id="156" name="Google Shape;156;p22"/>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57" name="Google Shape;157;p22"/>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sp>
        <p:nvSpPr>
          <p:cNvPr id="158" name="Google Shape;158;p22"/>
          <p:cNvSpPr txBox="1"/>
          <p:nvPr/>
        </p:nvSpPr>
        <p:spPr>
          <a:xfrm>
            <a:off x="396050" y="1151675"/>
            <a:ext cx="8348400" cy="35241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78571"/>
              <a:buFont typeface="Arial"/>
              <a:buNone/>
            </a:pPr>
            <a:r>
              <a:rPr lang="en-US"/>
              <a:t>1. </a:t>
            </a:r>
            <a:r>
              <a:rPr b="1" lang="en-US"/>
              <a:t>System Design:</a:t>
            </a:r>
            <a:endParaRPr b="1"/>
          </a:p>
          <a:p>
            <a:pPr indent="0" lvl="0" marL="0" rtl="0" algn="l">
              <a:spcBef>
                <a:spcPts val="0"/>
              </a:spcBef>
              <a:spcAft>
                <a:spcPts val="0"/>
              </a:spcAft>
              <a:buClr>
                <a:schemeClr val="dk1"/>
              </a:buClr>
              <a:buSzPct val="78571"/>
              <a:buFont typeface="Arial"/>
              <a:buNone/>
            </a:pPr>
            <a:r>
              <a:rPr lang="en-US"/>
              <a:t>   - Analyze requirements.</a:t>
            </a:r>
            <a:endParaRPr/>
          </a:p>
          <a:p>
            <a:pPr indent="0" lvl="0" marL="0" rtl="0" algn="l">
              <a:spcBef>
                <a:spcPts val="0"/>
              </a:spcBef>
              <a:spcAft>
                <a:spcPts val="0"/>
              </a:spcAft>
              <a:buClr>
                <a:schemeClr val="dk1"/>
              </a:buClr>
              <a:buSzPct val="78571"/>
              <a:buFont typeface="Arial"/>
              <a:buNone/>
            </a:pPr>
            <a:r>
              <a:rPr lang="en-US"/>
              <a:t>   - Create detailed system design.</a:t>
            </a:r>
            <a:endParaRPr/>
          </a:p>
          <a:p>
            <a:pPr indent="0" lvl="0" marL="0" rtl="0" algn="l">
              <a:spcBef>
                <a:spcPts val="0"/>
              </a:spcBef>
              <a:spcAft>
                <a:spcPts val="0"/>
              </a:spcAft>
              <a:buClr>
                <a:schemeClr val="dk1"/>
              </a:buClr>
              <a:buSzPct val="78571"/>
              <a:buFont typeface="Arial"/>
              <a:buNone/>
            </a:pPr>
            <a:r>
              <a:rPr lang="en-US"/>
              <a:t>   - Specify UI, database, backend logic.</a:t>
            </a:r>
            <a:endParaRPr/>
          </a:p>
          <a:p>
            <a:pPr indent="0" lvl="0" marL="0" rtl="0" algn="l">
              <a:spcBef>
                <a:spcPts val="0"/>
              </a:spcBef>
              <a:spcAft>
                <a:spcPts val="0"/>
              </a:spcAft>
              <a:buNone/>
            </a:pPr>
            <a:r>
              <a:rPr lang="en-US"/>
              <a:t>   - Expected Result: System design document.</a:t>
            </a:r>
            <a:endParaRPr/>
          </a:p>
          <a:p>
            <a:pPr indent="0" lvl="0" marL="0" rtl="0" algn="l">
              <a:spcBef>
                <a:spcPts val="0"/>
              </a:spcBef>
              <a:spcAft>
                <a:spcPts val="0"/>
              </a:spcAft>
              <a:buClr>
                <a:schemeClr val="dk1"/>
              </a:buClr>
              <a:buSzPct val="78571"/>
              <a:buFont typeface="Arial"/>
              <a:buNone/>
            </a:pPr>
            <a:r>
              <a:t/>
            </a:r>
            <a:endParaRPr/>
          </a:p>
          <a:p>
            <a:pPr indent="0" lvl="0" marL="0" rtl="0" algn="l">
              <a:spcBef>
                <a:spcPts val="0"/>
              </a:spcBef>
              <a:spcAft>
                <a:spcPts val="0"/>
              </a:spcAft>
              <a:buClr>
                <a:schemeClr val="dk1"/>
              </a:buClr>
              <a:buSzPct val="78571"/>
              <a:buFont typeface="Arial"/>
              <a:buNone/>
            </a:pPr>
            <a:r>
              <a:rPr lang="en-US"/>
              <a:t>2. </a:t>
            </a:r>
            <a:r>
              <a:rPr b="1" lang="en-US"/>
              <a:t>Development:</a:t>
            </a:r>
            <a:endParaRPr b="1"/>
          </a:p>
          <a:p>
            <a:pPr indent="0" lvl="0" marL="0" rtl="0" algn="l">
              <a:spcBef>
                <a:spcPts val="0"/>
              </a:spcBef>
              <a:spcAft>
                <a:spcPts val="0"/>
              </a:spcAft>
              <a:buClr>
                <a:schemeClr val="dk1"/>
              </a:buClr>
              <a:buSzPct val="78571"/>
              <a:buFont typeface="Arial"/>
              <a:buNone/>
            </a:pPr>
            <a:r>
              <a:rPr lang="en-US"/>
              <a:t>   - Implement system using web technologies.</a:t>
            </a:r>
            <a:endParaRPr/>
          </a:p>
          <a:p>
            <a:pPr indent="0" lvl="0" marL="0" rtl="0" algn="l">
              <a:spcBef>
                <a:spcPts val="0"/>
              </a:spcBef>
              <a:spcAft>
                <a:spcPts val="0"/>
              </a:spcAft>
              <a:buClr>
                <a:schemeClr val="dk1"/>
              </a:buClr>
              <a:buSzPct val="78571"/>
              <a:buFont typeface="Arial"/>
              <a:buNone/>
            </a:pPr>
            <a:r>
              <a:rPr lang="en-US"/>
              <a:t>   - Frontend and backend development.</a:t>
            </a:r>
            <a:endParaRPr/>
          </a:p>
          <a:p>
            <a:pPr indent="0" lvl="0" marL="0" rtl="0" algn="l">
              <a:spcBef>
                <a:spcPts val="0"/>
              </a:spcBef>
              <a:spcAft>
                <a:spcPts val="0"/>
              </a:spcAft>
              <a:buClr>
                <a:schemeClr val="dk1"/>
              </a:buClr>
              <a:buSzPct val="78571"/>
              <a:buFont typeface="Arial"/>
              <a:buNone/>
            </a:pPr>
            <a:r>
              <a:rPr lang="en-US"/>
              <a:t>   - Follow best practices.</a:t>
            </a:r>
            <a:endParaRPr/>
          </a:p>
          <a:p>
            <a:pPr indent="0" lvl="0" marL="0" rtl="0" algn="l">
              <a:spcBef>
                <a:spcPts val="0"/>
              </a:spcBef>
              <a:spcAft>
                <a:spcPts val="0"/>
              </a:spcAft>
              <a:buNone/>
            </a:pPr>
            <a:r>
              <a:rPr lang="en-US"/>
              <a:t>   - Expected Result: Fully functional prototype.</a:t>
            </a:r>
            <a:endParaRPr/>
          </a:p>
          <a:p>
            <a:pPr indent="0" lvl="0" marL="0" rtl="0" algn="l">
              <a:spcBef>
                <a:spcPts val="0"/>
              </a:spcBef>
              <a:spcAft>
                <a:spcPts val="0"/>
              </a:spcAft>
              <a:buClr>
                <a:schemeClr val="dk1"/>
              </a:buClr>
              <a:buSzPct val="78571"/>
              <a:buFont typeface="Arial"/>
              <a:buNone/>
            </a:pPr>
            <a:r>
              <a:t/>
            </a:r>
            <a:endParaRPr/>
          </a:p>
          <a:p>
            <a:pPr indent="0" lvl="0" marL="0" rtl="0" algn="l">
              <a:spcBef>
                <a:spcPts val="0"/>
              </a:spcBef>
              <a:spcAft>
                <a:spcPts val="0"/>
              </a:spcAft>
              <a:buClr>
                <a:schemeClr val="dk1"/>
              </a:buClr>
              <a:buSzPct val="78571"/>
              <a:buFont typeface="Arial"/>
              <a:buNone/>
            </a:pPr>
            <a:r>
              <a:rPr lang="en-US"/>
              <a:t>3. </a:t>
            </a:r>
            <a:r>
              <a:rPr b="1" lang="en-US"/>
              <a:t>Testing:</a:t>
            </a:r>
            <a:endParaRPr b="1"/>
          </a:p>
          <a:p>
            <a:pPr indent="0" lvl="0" marL="0" rtl="0" algn="l">
              <a:spcBef>
                <a:spcPts val="0"/>
              </a:spcBef>
              <a:spcAft>
                <a:spcPts val="0"/>
              </a:spcAft>
              <a:buClr>
                <a:schemeClr val="dk1"/>
              </a:buClr>
              <a:buSzPct val="78571"/>
              <a:buFont typeface="Arial"/>
              <a:buNone/>
            </a:pPr>
            <a:r>
              <a:rPr lang="en-US"/>
              <a:t>   - Rigorous testing for reliability, performance, usability.</a:t>
            </a:r>
            <a:endParaRPr/>
          </a:p>
          <a:p>
            <a:pPr indent="0" lvl="0" marL="0" rtl="0" algn="l">
              <a:spcBef>
                <a:spcPts val="0"/>
              </a:spcBef>
              <a:spcAft>
                <a:spcPts val="0"/>
              </a:spcAft>
              <a:buClr>
                <a:schemeClr val="dk1"/>
              </a:buClr>
              <a:buSzPct val="78571"/>
              <a:buFont typeface="Arial"/>
              <a:buNone/>
            </a:pPr>
            <a:r>
              <a:rPr lang="en-US"/>
              <a:t>   - Functional, usability, performance, security testing.</a:t>
            </a:r>
            <a:endParaRPr/>
          </a:p>
          <a:p>
            <a:pPr indent="0" lvl="0" marL="0" rtl="0" algn="l">
              <a:spcBef>
                <a:spcPts val="0"/>
              </a:spcBef>
              <a:spcAft>
                <a:spcPts val="0"/>
              </a:spcAft>
              <a:buNone/>
            </a:pPr>
            <a:r>
              <a:rPr lang="en-US"/>
              <a:t>   - Expected Result: Thoroughly tested system.</a:t>
            </a:r>
            <a:endParaRPr/>
          </a:p>
          <a:p>
            <a:pPr indent="0" lvl="0" marL="0" rtl="0" algn="l">
              <a:spcBef>
                <a:spcPts val="0"/>
              </a:spcBef>
              <a:spcAft>
                <a:spcPts val="0"/>
              </a:spcAft>
              <a:buClr>
                <a:schemeClr val="dk1"/>
              </a:buClr>
              <a:buSzPct val="78571"/>
              <a:buFont typeface="Arial"/>
              <a:buNone/>
            </a:pPr>
            <a:r>
              <a:t/>
            </a:r>
            <a:endParaRPr/>
          </a:p>
          <a:p>
            <a:pPr indent="0" lvl="0" marL="0" rtl="0" algn="l">
              <a:spcBef>
                <a:spcPts val="0"/>
              </a:spcBef>
              <a:spcAft>
                <a:spcPts val="0"/>
              </a:spcAft>
              <a:buClr>
                <a:schemeClr val="dk1"/>
              </a:buClr>
              <a:buSzPct val="78571"/>
              <a:buFont typeface="Arial"/>
              <a:buNone/>
            </a:pPr>
            <a:r>
              <a:rPr lang="en-US"/>
              <a:t>4. </a:t>
            </a:r>
            <a:r>
              <a:rPr b="1" lang="en-US"/>
              <a:t>Deployment:</a:t>
            </a:r>
            <a:endParaRPr b="1"/>
          </a:p>
          <a:p>
            <a:pPr indent="0" lvl="0" marL="0" rtl="0" algn="l">
              <a:spcBef>
                <a:spcPts val="0"/>
              </a:spcBef>
              <a:spcAft>
                <a:spcPts val="0"/>
              </a:spcAft>
              <a:buClr>
                <a:schemeClr val="dk1"/>
              </a:buClr>
              <a:buSzPct val="78571"/>
              <a:buFont typeface="Arial"/>
              <a:buNone/>
            </a:pPr>
            <a:r>
              <a:rPr lang="en-US"/>
              <a:t>   - Deploy to production environment.</a:t>
            </a:r>
            <a:endParaRPr/>
          </a:p>
          <a:p>
            <a:pPr indent="0" lvl="0" marL="0" rtl="0" algn="l">
              <a:spcBef>
                <a:spcPts val="0"/>
              </a:spcBef>
              <a:spcAft>
                <a:spcPts val="0"/>
              </a:spcAft>
              <a:buClr>
                <a:schemeClr val="dk1"/>
              </a:buClr>
              <a:buSzPct val="78571"/>
              <a:buFont typeface="Arial"/>
              <a:buNone/>
            </a:pPr>
            <a:r>
              <a:rPr lang="en-US"/>
              <a:t>   - Configure infrastructure, deploy code.</a:t>
            </a:r>
            <a:endParaRPr/>
          </a:p>
          <a:p>
            <a:pPr indent="0" lvl="0" marL="0" rtl="0" algn="l">
              <a:spcBef>
                <a:spcPts val="0"/>
              </a:spcBef>
              <a:spcAft>
                <a:spcPts val="0"/>
              </a:spcAft>
              <a:buClr>
                <a:schemeClr val="dk1"/>
              </a:buClr>
              <a:buSzPct val="78571"/>
              <a:buFont typeface="Arial"/>
              <a:buNone/>
            </a:pPr>
            <a:r>
              <a:rPr lang="en-US"/>
              <a:t>   - Monitor and address issues.</a:t>
            </a:r>
            <a:endParaRPr/>
          </a:p>
          <a:p>
            <a:pPr indent="0" lvl="0" marL="0" rtl="0" algn="l">
              <a:spcBef>
                <a:spcPts val="0"/>
              </a:spcBef>
              <a:spcAft>
                <a:spcPts val="0"/>
              </a:spcAft>
              <a:buClr>
                <a:schemeClr val="dk1"/>
              </a:buClr>
              <a:buSzPct val="78571"/>
              <a:buFont typeface="Arial"/>
              <a:buNone/>
            </a:pPr>
            <a:r>
              <a:rPr lang="en-US"/>
              <a:t>   - Expected Result: Live system ready for use.</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155850" y="613142"/>
            <a:ext cx="8832300" cy="451933"/>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Homepage</a:t>
            </a:r>
            <a:endParaRPr/>
          </a:p>
        </p:txBody>
      </p:sp>
      <p:pic>
        <p:nvPicPr>
          <p:cNvPr id="164" name="Google Shape;164;p23"/>
          <p:cNvPicPr preferRelativeResize="0"/>
          <p:nvPr/>
        </p:nvPicPr>
        <p:blipFill>
          <a:blip r:embed="rId3">
            <a:alphaModFix/>
          </a:blip>
          <a:stretch>
            <a:fillRect/>
          </a:stretch>
        </p:blipFill>
        <p:spPr>
          <a:xfrm>
            <a:off x="89460" y="1735836"/>
            <a:ext cx="4803698" cy="3324014"/>
          </a:xfrm>
          <a:prstGeom prst="rect">
            <a:avLst/>
          </a:prstGeom>
          <a:noFill/>
          <a:ln>
            <a:noFill/>
          </a:ln>
        </p:spPr>
      </p:pic>
      <p:pic>
        <p:nvPicPr>
          <p:cNvPr id="165" name="Google Shape;165;p23"/>
          <p:cNvPicPr preferRelativeResize="0"/>
          <p:nvPr/>
        </p:nvPicPr>
        <p:blipFill>
          <a:blip r:embed="rId4">
            <a:alphaModFix/>
          </a:blip>
          <a:stretch>
            <a:fillRect/>
          </a:stretch>
        </p:blipFill>
        <p:spPr>
          <a:xfrm>
            <a:off x="0" y="1065074"/>
            <a:ext cx="5367574" cy="3727363"/>
          </a:xfrm>
          <a:prstGeom prst="rect">
            <a:avLst/>
          </a:prstGeom>
          <a:noFill/>
          <a:ln>
            <a:noFill/>
          </a:ln>
        </p:spPr>
      </p:pic>
      <p:pic>
        <p:nvPicPr>
          <p:cNvPr id="166" name="Google Shape;166;p23"/>
          <p:cNvPicPr preferRelativeResize="0"/>
          <p:nvPr/>
        </p:nvPicPr>
        <p:blipFill>
          <a:blip r:embed="rId5">
            <a:alphaModFix/>
          </a:blip>
          <a:stretch>
            <a:fillRect/>
          </a:stretch>
        </p:blipFill>
        <p:spPr>
          <a:xfrm>
            <a:off x="0" y="1068200"/>
            <a:ext cx="8832301" cy="3721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628560" y="601132"/>
            <a:ext cx="7886430" cy="666517"/>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US"/>
              <a:t>About-Us-Page</a:t>
            </a:r>
            <a:endParaRPr/>
          </a:p>
        </p:txBody>
      </p:sp>
      <p:pic>
        <p:nvPicPr>
          <p:cNvPr id="172" name="Google Shape;172;p24"/>
          <p:cNvPicPr preferRelativeResize="0"/>
          <p:nvPr/>
        </p:nvPicPr>
        <p:blipFill>
          <a:blip r:embed="rId3">
            <a:alphaModFix/>
          </a:blip>
          <a:stretch>
            <a:fillRect/>
          </a:stretch>
        </p:blipFill>
        <p:spPr>
          <a:xfrm>
            <a:off x="152175" y="2009936"/>
            <a:ext cx="8839197" cy="1624303"/>
          </a:xfrm>
          <a:prstGeom prst="rect">
            <a:avLst/>
          </a:prstGeom>
          <a:noFill/>
          <a:ln>
            <a:noFill/>
          </a:ln>
        </p:spPr>
      </p:pic>
      <p:pic>
        <p:nvPicPr>
          <p:cNvPr id="173" name="Google Shape;173;p24"/>
          <p:cNvPicPr preferRelativeResize="0"/>
          <p:nvPr/>
        </p:nvPicPr>
        <p:blipFill>
          <a:blip r:embed="rId4">
            <a:alphaModFix/>
          </a:blip>
          <a:stretch>
            <a:fillRect/>
          </a:stretch>
        </p:blipFill>
        <p:spPr>
          <a:xfrm>
            <a:off x="-225" y="1267651"/>
            <a:ext cx="9144000" cy="33026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628560" y="635000"/>
            <a:ext cx="7886430" cy="632649"/>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US"/>
              <a:t>Service-Page</a:t>
            </a:r>
            <a:endParaRPr/>
          </a:p>
        </p:txBody>
      </p:sp>
      <p:pic>
        <p:nvPicPr>
          <p:cNvPr id="179" name="Google Shape;179;p25"/>
          <p:cNvPicPr preferRelativeResize="0"/>
          <p:nvPr/>
        </p:nvPicPr>
        <p:blipFill>
          <a:blip r:embed="rId3">
            <a:alphaModFix/>
          </a:blip>
          <a:stretch>
            <a:fillRect/>
          </a:stretch>
        </p:blipFill>
        <p:spPr>
          <a:xfrm>
            <a:off x="152400" y="1151675"/>
            <a:ext cx="8513898" cy="3705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628560" y="643466"/>
            <a:ext cx="7886430" cy="624183"/>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US"/>
              <a:t>Departments-Page</a:t>
            </a:r>
            <a:endParaRPr/>
          </a:p>
        </p:txBody>
      </p:sp>
      <p:pic>
        <p:nvPicPr>
          <p:cNvPr id="185" name="Google Shape;185;p26"/>
          <p:cNvPicPr preferRelativeResize="0"/>
          <p:nvPr/>
        </p:nvPicPr>
        <p:blipFill>
          <a:blip r:embed="rId3">
            <a:alphaModFix/>
          </a:blip>
          <a:stretch>
            <a:fillRect/>
          </a:stretch>
        </p:blipFill>
        <p:spPr>
          <a:xfrm>
            <a:off x="152400" y="1151675"/>
            <a:ext cx="8764051" cy="3814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628560" y="618066"/>
            <a:ext cx="7886430" cy="649583"/>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US"/>
              <a:t>Blog-Page</a:t>
            </a:r>
            <a:endParaRPr/>
          </a:p>
        </p:txBody>
      </p:sp>
      <p:pic>
        <p:nvPicPr>
          <p:cNvPr id="191" name="Google Shape;191;p27"/>
          <p:cNvPicPr preferRelativeResize="0"/>
          <p:nvPr/>
        </p:nvPicPr>
        <p:blipFill>
          <a:blip r:embed="rId3">
            <a:alphaModFix/>
          </a:blip>
          <a:stretch>
            <a:fillRect/>
          </a:stretch>
        </p:blipFill>
        <p:spPr>
          <a:xfrm>
            <a:off x="161550" y="1151675"/>
            <a:ext cx="8473474" cy="38394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215053" y="719666"/>
            <a:ext cx="8421857" cy="547983"/>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b="1" lang="en-US" sz="1600">
                <a:solidFill>
                  <a:srgbClr val="213163"/>
                </a:solidFill>
                <a:latin typeface="Arial"/>
                <a:ea typeface="Arial"/>
                <a:cs typeface="Arial"/>
                <a:sym typeface="Arial"/>
              </a:rPr>
              <a:t>Future Enhancements</a:t>
            </a:r>
            <a:r>
              <a:rPr b="1" lang="en-US" sz="1600">
                <a:solidFill>
                  <a:srgbClr val="374151"/>
                </a:solidFill>
                <a:latin typeface="Arial"/>
                <a:ea typeface="Arial"/>
                <a:cs typeface="Arial"/>
                <a:sym typeface="Arial"/>
              </a:rPr>
              <a:t>:</a:t>
            </a:r>
            <a:br>
              <a:rPr b="0" i="0" lang="en-US">
                <a:solidFill>
                  <a:srgbClr val="374151"/>
                </a:solidFill>
                <a:latin typeface="Arial"/>
                <a:ea typeface="Arial"/>
                <a:cs typeface="Arial"/>
                <a:sym typeface="Arial"/>
              </a:rPr>
            </a:br>
            <a:endParaRPr/>
          </a:p>
        </p:txBody>
      </p:sp>
      <p:sp>
        <p:nvSpPr>
          <p:cNvPr id="197" name="Google Shape;197;p28"/>
          <p:cNvSpPr txBox="1"/>
          <p:nvPr/>
        </p:nvSpPr>
        <p:spPr>
          <a:xfrm>
            <a:off x="302250" y="1151675"/>
            <a:ext cx="8421900" cy="34707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500"/>
              </a:spcBef>
              <a:spcAft>
                <a:spcPts val="0"/>
              </a:spcAft>
              <a:buClr>
                <a:srgbClr val="0D0D0D"/>
              </a:buClr>
              <a:buSzPts val="1300"/>
              <a:buChar char="●"/>
            </a:pPr>
            <a:r>
              <a:rPr b="1" lang="en-US" sz="1300">
                <a:solidFill>
                  <a:srgbClr val="0D0D0D"/>
                </a:solidFill>
                <a:highlight>
                  <a:srgbClr val="FFFFFF"/>
                </a:highlight>
              </a:rPr>
              <a:t>Mobile Application Development</a:t>
            </a:r>
            <a:r>
              <a:rPr lang="en-US" sz="1300">
                <a:solidFill>
                  <a:srgbClr val="0D0D0D"/>
                </a:solidFill>
                <a:highlight>
                  <a:srgbClr val="FFFFFF"/>
                </a:highlight>
              </a:rPr>
              <a:t>: Developing a mobile application for the car rental service to provide customers with on-the-go access to reservations, vehicle tracking, and account management.</a:t>
            </a:r>
            <a:endParaRPr sz="1300">
              <a:solidFill>
                <a:srgbClr val="0D0D0D"/>
              </a:solidFill>
              <a:highlight>
                <a:srgbClr val="FFFFFF"/>
              </a:highlight>
            </a:endParaRPr>
          </a:p>
          <a:p>
            <a:pPr indent="-311150" lvl="0" marL="457200" rtl="0" algn="l">
              <a:lnSpc>
                <a:spcPct val="115000"/>
              </a:lnSpc>
              <a:spcBef>
                <a:spcPts val="0"/>
              </a:spcBef>
              <a:spcAft>
                <a:spcPts val="0"/>
              </a:spcAft>
              <a:buClr>
                <a:srgbClr val="0D0D0D"/>
              </a:buClr>
              <a:buSzPts val="1300"/>
              <a:buChar char="●"/>
            </a:pPr>
            <a:r>
              <a:rPr b="1" lang="en-US" sz="1300">
                <a:solidFill>
                  <a:srgbClr val="0D0D0D"/>
                </a:solidFill>
                <a:highlight>
                  <a:srgbClr val="FFFFFF"/>
                </a:highlight>
              </a:rPr>
              <a:t>Integration with Vehicle Telematics:</a:t>
            </a:r>
            <a:r>
              <a:rPr lang="en-US" sz="1300">
                <a:solidFill>
                  <a:srgbClr val="0D0D0D"/>
                </a:solidFill>
                <a:highlight>
                  <a:srgbClr val="FFFFFF"/>
                </a:highlight>
              </a:rPr>
              <a:t> Integrating the car rental system with vehicle telematics systems to provide real-time data on vehicle performance, location, and fuel efficiency, enhancing fleet management capabilities.</a:t>
            </a:r>
            <a:endParaRPr sz="1300">
              <a:solidFill>
                <a:srgbClr val="0D0D0D"/>
              </a:solidFill>
              <a:highlight>
                <a:srgbClr val="FFFFFF"/>
              </a:highlight>
            </a:endParaRPr>
          </a:p>
          <a:p>
            <a:pPr indent="-311150" lvl="0" marL="457200" rtl="0" algn="l">
              <a:lnSpc>
                <a:spcPct val="115000"/>
              </a:lnSpc>
              <a:spcBef>
                <a:spcPts val="0"/>
              </a:spcBef>
              <a:spcAft>
                <a:spcPts val="0"/>
              </a:spcAft>
              <a:buClr>
                <a:srgbClr val="0D0D0D"/>
              </a:buClr>
              <a:buSzPts val="1300"/>
              <a:buChar char="●"/>
            </a:pPr>
            <a:r>
              <a:rPr b="1" lang="en-US" sz="1300">
                <a:solidFill>
                  <a:srgbClr val="0D0D0D"/>
                </a:solidFill>
                <a:highlight>
                  <a:srgbClr val="FFFFFF"/>
                </a:highlight>
              </a:rPr>
              <a:t>AI-Powered Recommendation Engine</a:t>
            </a:r>
            <a:r>
              <a:rPr lang="en-US" sz="1300">
                <a:solidFill>
                  <a:srgbClr val="0D0D0D"/>
                </a:solidFill>
                <a:highlight>
                  <a:srgbClr val="FFFFFF"/>
                </a:highlight>
              </a:rPr>
              <a:t>: Implementing an AI-powered recommendation engine to suggest personalized vehicle options based on customer preferences, rental history, and current demand trends.</a:t>
            </a:r>
            <a:endParaRPr sz="1300">
              <a:solidFill>
                <a:srgbClr val="0D0D0D"/>
              </a:solidFill>
              <a:highlight>
                <a:srgbClr val="FFFFFF"/>
              </a:highlight>
            </a:endParaRPr>
          </a:p>
          <a:p>
            <a:pPr indent="-311150" lvl="0" marL="457200" rtl="0" algn="l">
              <a:lnSpc>
                <a:spcPct val="115000"/>
              </a:lnSpc>
              <a:spcBef>
                <a:spcPts val="0"/>
              </a:spcBef>
              <a:spcAft>
                <a:spcPts val="0"/>
              </a:spcAft>
              <a:buClr>
                <a:srgbClr val="0D0D0D"/>
              </a:buClr>
              <a:buSzPts val="1300"/>
              <a:buChar char="●"/>
            </a:pPr>
            <a:r>
              <a:rPr b="1" lang="en-US" sz="1300">
                <a:solidFill>
                  <a:srgbClr val="0D0D0D"/>
                </a:solidFill>
                <a:highlight>
                  <a:srgbClr val="FFFFFF"/>
                </a:highlight>
              </a:rPr>
              <a:t>Predictive Maintenance:</a:t>
            </a:r>
            <a:r>
              <a:rPr lang="en-US" sz="1300">
                <a:solidFill>
                  <a:srgbClr val="0D0D0D"/>
                </a:solidFill>
                <a:highlight>
                  <a:srgbClr val="FFFFFF"/>
                </a:highlight>
              </a:rPr>
              <a:t> Implementing predictive maintenance algorithms to anticipate and schedule vehicle maintenance based on usage patterns, reducing downtime and improving fleet reliability.</a:t>
            </a:r>
            <a:endParaRPr sz="1300">
              <a:solidFill>
                <a:srgbClr val="0D0D0D"/>
              </a:solidFill>
              <a:highlight>
                <a:srgbClr val="FFFFFF"/>
              </a:highlight>
            </a:endParaRPr>
          </a:p>
          <a:p>
            <a:pPr indent="-311150" lvl="0" marL="457200" rtl="0" algn="l">
              <a:lnSpc>
                <a:spcPct val="115000"/>
              </a:lnSpc>
              <a:spcBef>
                <a:spcPts val="0"/>
              </a:spcBef>
              <a:spcAft>
                <a:spcPts val="0"/>
              </a:spcAft>
              <a:buClr>
                <a:srgbClr val="0D0D0D"/>
              </a:buClr>
              <a:buSzPts val="1300"/>
              <a:buChar char="●"/>
            </a:pPr>
            <a:r>
              <a:rPr b="1" lang="en-US" sz="1300">
                <a:solidFill>
                  <a:srgbClr val="0D0D0D"/>
                </a:solidFill>
                <a:highlight>
                  <a:srgbClr val="FFFFFF"/>
                </a:highlight>
              </a:rPr>
              <a:t>Expanded Payment Options</a:t>
            </a:r>
            <a:r>
              <a:rPr lang="en-US" sz="1300">
                <a:solidFill>
                  <a:srgbClr val="0D0D0D"/>
                </a:solidFill>
                <a:highlight>
                  <a:srgbClr val="FFFFFF"/>
                </a:highlight>
              </a:rPr>
              <a:t>: Introducing additional payment options such as digital wallets and cryptocurrency to accommodate diverse customer preferences and enhance convenience.</a:t>
            </a:r>
            <a:endParaRPr sz="1300">
              <a:solidFill>
                <a:srgbClr val="0D0D0D"/>
              </a:solidFill>
              <a:highlight>
                <a:srgbClr val="FFFFFF"/>
              </a:highlight>
            </a:endParaRPr>
          </a:p>
          <a:p>
            <a:pPr indent="0" lvl="0" marL="457200" rtl="0" algn="l">
              <a:spcBef>
                <a:spcPts val="0"/>
              </a:spcBef>
              <a:spcAft>
                <a:spcPts val="0"/>
              </a:spcAft>
              <a:buNone/>
            </a:pPr>
            <a:r>
              <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Conclusion</a:t>
            </a:r>
            <a:endParaRPr b="0" i="0" sz="1600" u="none" cap="none" strike="noStrike">
              <a:solidFill>
                <a:srgbClr val="000000"/>
              </a:solidFill>
              <a:latin typeface="Arial"/>
              <a:ea typeface="Arial"/>
              <a:cs typeface="Arial"/>
              <a:sym typeface="Arial"/>
            </a:endParaRPr>
          </a:p>
        </p:txBody>
      </p:sp>
      <p:cxnSp>
        <p:nvCxnSpPr>
          <p:cNvPr id="203" name="Google Shape;203;p2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204" name="Google Shape;204;p29"/>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sp>
        <p:nvSpPr>
          <p:cNvPr id="205" name="Google Shape;205;p29"/>
          <p:cNvSpPr txBox="1"/>
          <p:nvPr/>
        </p:nvSpPr>
        <p:spPr>
          <a:xfrm>
            <a:off x="317875" y="1276750"/>
            <a:ext cx="8301600" cy="31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In conclusion, the development of a comprehensive Car Rental Management System (CRMS) holds significant potential for enhancing the efficiency, customer experience, and competitiveness of car rental businesses. Through the systematic design, development, testing, and deployment of the CRMS, rental companies can streamline reservation processes, optimize fleet management, and ensure data security.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Moreover, future enhancements such as mobile app integration, AI-driven recommendations, and predictive maintenance algorithms promise to further elevate the car rental experience and unlock new opportunities for growth and innovation. By embracing these advancements and continually adapting to evolving customer needs and market trends, car rental businesses can position themselves for long-term success in an increasingly competitive landscape.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3504528" y="2334505"/>
            <a:ext cx="2149019" cy="47448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000">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A blue and white rectangle with a white border&#10;&#10;Description automatically generated" id="82" name="Google Shape;82;p1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anchorCtr="0" anchor="t" bIns="0" lIns="0" spcFirstLastPara="1" rIns="0" wrap="square" tIns="0">
            <a:spAutoFit/>
          </a:bodyPr>
          <a:lstStyle/>
          <a:p>
            <a:pPr indent="0" lvl="0" marL="0" marR="0" rtl="0" algn="ctr">
              <a:lnSpc>
                <a:spcPct val="196500"/>
              </a:lnSpc>
              <a:spcBef>
                <a:spcPts val="0"/>
              </a:spcBef>
              <a:spcAft>
                <a:spcPts val="0"/>
              </a:spcAft>
              <a:buNone/>
            </a:pPr>
            <a:r>
              <a:rPr b="1" i="0" lang="en-US" sz="2000" u="none" cap="none" strike="noStrike">
                <a:solidFill>
                  <a:srgbClr val="213164"/>
                </a:solidFill>
                <a:latin typeface="Arial"/>
                <a:ea typeface="Arial"/>
                <a:cs typeface="Arial"/>
                <a:sym typeface="Arial"/>
              </a:rPr>
              <a:t>CAPSTONE PROJECT SHOWCASE</a:t>
            </a:r>
            <a:endParaRPr/>
          </a:p>
        </p:txBody>
      </p:sp>
      <p:sp>
        <p:nvSpPr>
          <p:cNvPr id="84" name="Google Shape;84;p14"/>
          <p:cNvSpPr/>
          <p:nvPr/>
        </p:nvSpPr>
        <p:spPr>
          <a:xfrm>
            <a:off x="956310" y="3037840"/>
            <a:ext cx="7227570" cy="530626"/>
          </a:xfrm>
          <a:prstGeom prst="roundRect">
            <a:avLst>
              <a:gd fmla="val 16667" name="adj"/>
            </a:avLst>
          </a:prstGeom>
          <a:solidFill>
            <a:srgbClr val="DFDDFB"/>
          </a:solidFill>
          <a:ln cap="flat" cmpd="sng" w="25400">
            <a:solidFill>
              <a:srgbClr val="DFD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 name="Google Shape;85;p14"/>
          <p:cNvSpPr txBox="1"/>
          <p:nvPr/>
        </p:nvSpPr>
        <p:spPr>
          <a:xfrm>
            <a:off x="2129473" y="3183633"/>
            <a:ext cx="4881245" cy="23904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None/>
            </a:pPr>
            <a:r>
              <a:rPr b="1" i="0" lang="en-US" sz="1600" u="none" cap="none" strike="noStrike">
                <a:solidFill>
                  <a:schemeClr val="dk1"/>
                </a:solidFill>
                <a:latin typeface="Arial"/>
                <a:ea typeface="Arial"/>
                <a:cs typeface="Arial"/>
                <a:sym typeface="Arial"/>
              </a:rPr>
              <a:t>Car Rentals Application with Django Framework </a:t>
            </a:r>
            <a:endParaRPr b="1" i="0" sz="1600" u="none" cap="none" strike="noStrike">
              <a:solidFill>
                <a:schemeClr val="dk1"/>
              </a:solidFill>
              <a:latin typeface="Arial"/>
              <a:ea typeface="Arial"/>
              <a:cs typeface="Arial"/>
              <a:sym typeface="Arial"/>
            </a:endParaRPr>
          </a:p>
        </p:txBody>
      </p:sp>
      <p:sp>
        <p:nvSpPr>
          <p:cNvPr id="86" name="Google Shape;86;p14"/>
          <p:cNvSpPr txBox="1"/>
          <p:nvPr/>
        </p:nvSpPr>
        <p:spPr>
          <a:xfrm>
            <a:off x="3872230" y="2704572"/>
            <a:ext cx="1399540" cy="23904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None/>
            </a:pPr>
            <a:r>
              <a:rPr b="1" i="0" lang="en-US" sz="1600" u="none" cap="none" strike="noStrike">
                <a:solidFill>
                  <a:schemeClr val="lt1"/>
                </a:solidFill>
                <a:latin typeface="Arial"/>
                <a:ea typeface="Arial"/>
                <a:cs typeface="Arial"/>
                <a:sym typeface="Arial"/>
              </a:rPr>
              <a:t>Project Title</a:t>
            </a:r>
            <a:endParaRPr b="1" i="0" sz="1600" u="none" cap="none" strike="noStrike">
              <a:solidFill>
                <a:schemeClr val="lt1"/>
              </a:solidFill>
              <a:latin typeface="Arial"/>
              <a:ea typeface="Arial"/>
              <a:cs typeface="Arial"/>
              <a:sym typeface="Arial"/>
            </a:endParaRPr>
          </a:p>
        </p:txBody>
      </p:sp>
      <p:sp>
        <p:nvSpPr>
          <p:cNvPr id="87" name="Google Shape;87;p14"/>
          <p:cNvSpPr txBox="1"/>
          <p:nvPr/>
        </p:nvSpPr>
        <p:spPr>
          <a:xfrm>
            <a:off x="1276813" y="4029973"/>
            <a:ext cx="6590375" cy="51232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None/>
            </a:pPr>
            <a:r>
              <a:rPr b="0" i="0" lang="en-US" sz="1600" u="none" cap="none" strike="noStrike">
                <a:solidFill>
                  <a:schemeClr val="lt1"/>
                </a:solidFill>
                <a:latin typeface="Arial"/>
                <a:ea typeface="Arial"/>
                <a:cs typeface="Arial"/>
                <a:sym typeface="Arial"/>
              </a:rPr>
              <a:t>Abstract | Problem Statement | Project Overview | Proposed Solution | Technology Used | Modelling &amp; Results | Conclusion </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5"/>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Abstract</a:t>
            </a:r>
            <a:endParaRPr b="0" i="0" sz="1600" u="none" cap="none" strike="noStrike">
              <a:solidFill>
                <a:srgbClr val="000000"/>
              </a:solidFill>
              <a:latin typeface="Arial"/>
              <a:ea typeface="Arial"/>
              <a:cs typeface="Arial"/>
              <a:sym typeface="Arial"/>
            </a:endParaRPr>
          </a:p>
        </p:txBody>
      </p:sp>
      <p:cxnSp>
        <p:nvCxnSpPr>
          <p:cNvPr id="93" name="Google Shape;93;p15"/>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94" name="Google Shape;94;p15"/>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sp>
        <p:nvSpPr>
          <p:cNvPr id="95" name="Google Shape;95;p15"/>
          <p:cNvSpPr txBox="1"/>
          <p:nvPr/>
        </p:nvSpPr>
        <p:spPr>
          <a:xfrm>
            <a:off x="489850" y="1339300"/>
            <a:ext cx="8192100" cy="3220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1500">
                <a:solidFill>
                  <a:schemeClr val="dk1"/>
                </a:solidFill>
                <a:highlight>
                  <a:schemeClr val="lt1"/>
                </a:highlight>
              </a:rPr>
              <a:t> 	The abstract presents an innovative Car Rental Management System (CRMS) designed to address the evolving needs of the car rental industry. This comprehensive system integrates user-friendly interfaces for customers, real-time vehicle tracking, and robust administrative functionalities. By streamlining reservation processes, optimizing fleet utilization, and ensuring data security, the proposed CRMS aims to enhance operational efficiency, improve customer satisfaction, and enable rental companies to gain a competitive edge. With its scalability and adaptability, the CRMS caters to the requirements of various rental businesses, empowering them to meet the challenges of a dynamic market landscape and stay ahead in the competitive car rental industry.</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6"/>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Problem Statement</a:t>
            </a:r>
            <a:endParaRPr b="0" i="0" sz="1600" u="none" cap="none" strike="noStrike">
              <a:solidFill>
                <a:srgbClr val="000000"/>
              </a:solidFill>
              <a:latin typeface="Arial"/>
              <a:ea typeface="Arial"/>
              <a:cs typeface="Arial"/>
              <a:sym typeface="Arial"/>
            </a:endParaRPr>
          </a:p>
        </p:txBody>
      </p:sp>
      <p:cxnSp>
        <p:nvCxnSpPr>
          <p:cNvPr id="101" name="Google Shape;101;p16"/>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02" name="Google Shape;102;p16"/>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sp>
        <p:nvSpPr>
          <p:cNvPr id="103" name="Google Shape;103;p16"/>
          <p:cNvSpPr txBox="1"/>
          <p:nvPr/>
        </p:nvSpPr>
        <p:spPr>
          <a:xfrm>
            <a:off x="317875" y="1167325"/>
            <a:ext cx="8473500" cy="3220500"/>
          </a:xfrm>
          <a:prstGeom prst="rect">
            <a:avLst/>
          </a:prstGeom>
          <a:noFill/>
          <a:ln>
            <a:noFill/>
          </a:ln>
        </p:spPr>
        <p:txBody>
          <a:bodyPr anchorCtr="0" anchor="t" bIns="91425" lIns="91425" spcFirstLastPara="1" rIns="91425" wrap="square" tIns="91425">
            <a:noAutofit/>
          </a:bodyPr>
          <a:lstStyle/>
          <a:p>
            <a:pPr indent="457200" lvl="0" marL="0" rtl="0" algn="just">
              <a:spcBef>
                <a:spcPts val="0"/>
              </a:spcBef>
              <a:spcAft>
                <a:spcPts val="0"/>
              </a:spcAft>
              <a:buNone/>
            </a:pPr>
            <a:r>
              <a:rPr lang="en-US"/>
              <a:t>The online car rental website industry is grappling with several critical challenges, including cumbersome reservation processes, inefficient fleet management, and cybersecurity vulnerabilities. Existing platforms often lack intuitive interfaces, leading to customer frustration and diminished user experience. Moreover, ineffective fleet utilization results in increased maintenance costs and decreased profitability for rental businesses. Furthermore, the growing concern over data privacy and security poses a significant threat to customer trust and retention. To address these challenges, there is an urgent need for the development of an innovative online Car Rental Management System (CRMS) that streamlines reservation procedures, optimizes fleet utilization through real-time monitoring, and implements robust cybersecurity measures. By providing a solution tailored to the online environment, the proposed CRMS aims to revolutionize the car rental website industry, enhancing operational efficiency, improving customer satisfaction, and ensuring the long-term success of online rental platforms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Project Overview</a:t>
            </a:r>
            <a:endParaRPr b="0" i="0" sz="1600" u="none" cap="none" strike="noStrike">
              <a:solidFill>
                <a:srgbClr val="000000"/>
              </a:solidFill>
              <a:latin typeface="Arial"/>
              <a:ea typeface="Arial"/>
              <a:cs typeface="Arial"/>
              <a:sym typeface="Arial"/>
            </a:endParaRPr>
          </a:p>
        </p:txBody>
      </p:sp>
      <p:cxnSp>
        <p:nvCxnSpPr>
          <p:cNvPr id="109" name="Google Shape;109;p17"/>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10" name="Google Shape;110;p17"/>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sp>
        <p:nvSpPr>
          <p:cNvPr id="111" name="Google Shape;111;p17"/>
          <p:cNvSpPr txBox="1"/>
          <p:nvPr/>
        </p:nvSpPr>
        <p:spPr>
          <a:xfrm>
            <a:off x="255350" y="1276750"/>
            <a:ext cx="8520300" cy="31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D0D0D"/>
                </a:solidFill>
                <a:highlight>
                  <a:srgbClr val="FFFFFF"/>
                </a:highlight>
              </a:rPr>
              <a:t>The project involves creating a Car Rental Management System (CRMS) for an online car rental website. This system will streamline reservation processes, optimize fleet management, and enhance data security.</a:t>
            </a:r>
            <a:endParaRPr sz="1200">
              <a:solidFill>
                <a:srgbClr val="0D0D0D"/>
              </a:solidFill>
              <a:highlight>
                <a:srgbClr val="FFFFFF"/>
              </a:highlight>
            </a:endParaRPr>
          </a:p>
          <a:p>
            <a:pPr indent="0" lvl="0" marL="0" rtl="0" algn="l">
              <a:spcBef>
                <a:spcPts val="0"/>
              </a:spcBef>
              <a:spcAft>
                <a:spcPts val="0"/>
              </a:spcAft>
              <a:buNone/>
            </a:pPr>
            <a:r>
              <a:rPr lang="en-US" sz="1200">
                <a:solidFill>
                  <a:srgbClr val="0D0D0D"/>
                </a:solidFill>
                <a:highlight>
                  <a:srgbClr val="FFFFFF"/>
                </a:highlight>
              </a:rPr>
              <a:t> </a:t>
            </a:r>
            <a:r>
              <a:rPr b="1" lang="en-US" sz="1200">
                <a:solidFill>
                  <a:srgbClr val="0D0D0D"/>
                </a:solidFill>
                <a:highlight>
                  <a:srgbClr val="FFFFFF"/>
                </a:highlight>
              </a:rPr>
              <a:t>Key features:</a:t>
            </a:r>
            <a:endParaRPr sz="1200">
              <a:solidFill>
                <a:srgbClr val="0D0D0D"/>
              </a:solidFill>
              <a:highlight>
                <a:srgbClr val="FFFFFF"/>
              </a:highlight>
            </a:endParaRPr>
          </a:p>
          <a:p>
            <a:pPr indent="-304800" lvl="0" marL="457200" rtl="0" algn="l">
              <a:spcBef>
                <a:spcPts val="0"/>
              </a:spcBef>
              <a:spcAft>
                <a:spcPts val="0"/>
              </a:spcAft>
              <a:buClr>
                <a:srgbClr val="0D0D0D"/>
              </a:buClr>
              <a:buSzPts val="1200"/>
              <a:buChar char="●"/>
            </a:pPr>
            <a:r>
              <a:rPr lang="en-US" sz="1200">
                <a:solidFill>
                  <a:srgbClr val="0D0D0D"/>
                </a:solidFill>
                <a:highlight>
                  <a:srgbClr val="FFFFFF"/>
                </a:highlight>
              </a:rPr>
              <a:t>U</a:t>
            </a:r>
            <a:r>
              <a:rPr lang="en-US" sz="1200">
                <a:solidFill>
                  <a:srgbClr val="0D0D0D"/>
                </a:solidFill>
                <a:highlight>
                  <a:srgbClr val="FFFFFF"/>
                </a:highlight>
              </a:rPr>
              <a:t>ser-friendly interfaces</a:t>
            </a:r>
            <a:endParaRPr sz="1200">
              <a:solidFill>
                <a:srgbClr val="0D0D0D"/>
              </a:solidFill>
              <a:highlight>
                <a:srgbClr val="FFFFFF"/>
              </a:highlight>
            </a:endParaRPr>
          </a:p>
          <a:p>
            <a:pPr indent="-304800" lvl="0" marL="457200" rtl="0" algn="l">
              <a:spcBef>
                <a:spcPts val="0"/>
              </a:spcBef>
              <a:spcAft>
                <a:spcPts val="0"/>
              </a:spcAft>
              <a:buClr>
                <a:srgbClr val="0D0D0D"/>
              </a:buClr>
              <a:buSzPts val="1200"/>
              <a:buChar char="●"/>
            </a:pPr>
            <a:r>
              <a:rPr lang="en-US" sz="1200">
                <a:solidFill>
                  <a:srgbClr val="0D0D0D"/>
                </a:solidFill>
                <a:highlight>
                  <a:srgbClr val="FFFFFF"/>
                </a:highlight>
              </a:rPr>
              <a:t>Efficient reservation management</a:t>
            </a:r>
            <a:endParaRPr sz="1200">
              <a:solidFill>
                <a:srgbClr val="0D0D0D"/>
              </a:solidFill>
              <a:highlight>
                <a:srgbClr val="FFFFFF"/>
              </a:highlight>
            </a:endParaRPr>
          </a:p>
          <a:p>
            <a:pPr indent="-304800" lvl="0" marL="457200" rtl="0" algn="l">
              <a:spcBef>
                <a:spcPts val="0"/>
              </a:spcBef>
              <a:spcAft>
                <a:spcPts val="0"/>
              </a:spcAft>
              <a:buClr>
                <a:srgbClr val="0D0D0D"/>
              </a:buClr>
              <a:buSzPts val="1200"/>
              <a:buChar char="●"/>
            </a:pPr>
            <a:r>
              <a:rPr lang="en-US" sz="1200">
                <a:solidFill>
                  <a:srgbClr val="0D0D0D"/>
                </a:solidFill>
                <a:highlight>
                  <a:srgbClr val="FFFFFF"/>
                </a:highlight>
              </a:rPr>
              <a:t>Real-time vehicle tracking</a:t>
            </a:r>
            <a:endParaRPr sz="1200">
              <a:solidFill>
                <a:srgbClr val="0D0D0D"/>
              </a:solidFill>
              <a:highlight>
                <a:srgbClr val="FFFFFF"/>
              </a:highlight>
            </a:endParaRPr>
          </a:p>
          <a:p>
            <a:pPr indent="-304800" lvl="0" marL="457200" rtl="0" algn="l">
              <a:spcBef>
                <a:spcPts val="0"/>
              </a:spcBef>
              <a:spcAft>
                <a:spcPts val="0"/>
              </a:spcAft>
              <a:buClr>
                <a:srgbClr val="0D0D0D"/>
              </a:buClr>
              <a:buSzPts val="1200"/>
              <a:buChar char="●"/>
            </a:pPr>
            <a:r>
              <a:rPr lang="en-US" sz="1200">
                <a:solidFill>
                  <a:srgbClr val="0D0D0D"/>
                </a:solidFill>
                <a:highlight>
                  <a:srgbClr val="FFFFFF"/>
                </a:highlight>
              </a:rPr>
              <a:t>Administrative tools  </a:t>
            </a:r>
            <a:endParaRPr sz="1200">
              <a:solidFill>
                <a:srgbClr val="0D0D0D"/>
              </a:solidFill>
              <a:highlight>
                <a:srgbClr val="FFFFFF"/>
              </a:highlight>
            </a:endParaRPr>
          </a:p>
          <a:p>
            <a:pPr indent="-304800" lvl="0" marL="457200" rtl="0" algn="l">
              <a:spcBef>
                <a:spcPts val="0"/>
              </a:spcBef>
              <a:spcAft>
                <a:spcPts val="0"/>
              </a:spcAft>
              <a:buClr>
                <a:srgbClr val="0D0D0D"/>
              </a:buClr>
              <a:buSzPts val="1200"/>
              <a:buChar char="●"/>
            </a:pPr>
            <a:r>
              <a:rPr lang="en-US" sz="1200">
                <a:solidFill>
                  <a:srgbClr val="0D0D0D"/>
                </a:solidFill>
                <a:highlight>
                  <a:srgbClr val="FFFFFF"/>
                </a:highlight>
              </a:rPr>
              <a:t>Robust data </a:t>
            </a:r>
            <a:endParaRPr sz="1200">
              <a:solidFill>
                <a:srgbClr val="0D0D0D"/>
              </a:solidFill>
              <a:highlight>
                <a:srgbClr val="FFFFFF"/>
              </a:highlight>
            </a:endParaRPr>
          </a:p>
          <a:p>
            <a:pPr indent="-304800" lvl="0" marL="457200" rtl="0" algn="l">
              <a:spcBef>
                <a:spcPts val="0"/>
              </a:spcBef>
              <a:spcAft>
                <a:spcPts val="0"/>
              </a:spcAft>
              <a:buClr>
                <a:srgbClr val="0D0D0D"/>
              </a:buClr>
              <a:buSzPts val="1200"/>
              <a:buChar char="●"/>
            </a:pPr>
            <a:r>
              <a:rPr lang="en-US" sz="1200">
                <a:solidFill>
                  <a:srgbClr val="0D0D0D"/>
                </a:solidFill>
                <a:highlight>
                  <a:srgbClr val="FFFFFF"/>
                </a:highlight>
              </a:rPr>
              <a:t>Security measures. </a:t>
            </a:r>
            <a:endParaRPr sz="1200">
              <a:solidFill>
                <a:srgbClr val="0D0D0D"/>
              </a:solidFill>
              <a:highlight>
                <a:srgbClr val="FFFFFF"/>
              </a:highlight>
            </a:endParaRPr>
          </a:p>
          <a:p>
            <a:pPr indent="0" lvl="0" marL="0" rtl="0" algn="l">
              <a:spcBef>
                <a:spcPts val="0"/>
              </a:spcBef>
              <a:spcAft>
                <a:spcPts val="0"/>
              </a:spcAft>
              <a:buNone/>
            </a:pPr>
            <a:r>
              <a:rPr b="1" lang="en-US" sz="1200">
                <a:solidFill>
                  <a:srgbClr val="0D0D0D"/>
                </a:solidFill>
                <a:highlight>
                  <a:srgbClr val="FFFFFF"/>
                </a:highlight>
              </a:rPr>
              <a:t>Benefits: </a:t>
            </a:r>
            <a:endParaRPr sz="1200">
              <a:solidFill>
                <a:srgbClr val="0D0D0D"/>
              </a:solidFill>
              <a:highlight>
                <a:srgbClr val="FFFFFF"/>
              </a:highlight>
            </a:endParaRPr>
          </a:p>
          <a:p>
            <a:pPr indent="-304800" lvl="0" marL="457200" rtl="0" algn="l">
              <a:spcBef>
                <a:spcPts val="0"/>
              </a:spcBef>
              <a:spcAft>
                <a:spcPts val="0"/>
              </a:spcAft>
              <a:buClr>
                <a:srgbClr val="0D0D0D"/>
              </a:buClr>
              <a:buSzPts val="1200"/>
              <a:buChar char="●"/>
            </a:pPr>
            <a:r>
              <a:rPr lang="en-US" sz="1200">
                <a:solidFill>
                  <a:srgbClr val="0D0D0D"/>
                </a:solidFill>
                <a:highlight>
                  <a:srgbClr val="FFFFFF"/>
                </a:highlight>
              </a:rPr>
              <a:t>Improved customer experience</a:t>
            </a:r>
            <a:endParaRPr sz="1200">
              <a:solidFill>
                <a:srgbClr val="0D0D0D"/>
              </a:solidFill>
              <a:highlight>
                <a:srgbClr val="FFFFFF"/>
              </a:highlight>
            </a:endParaRPr>
          </a:p>
          <a:p>
            <a:pPr indent="-304800" lvl="0" marL="457200" rtl="0" algn="l">
              <a:spcBef>
                <a:spcPts val="0"/>
              </a:spcBef>
              <a:spcAft>
                <a:spcPts val="0"/>
              </a:spcAft>
              <a:buClr>
                <a:srgbClr val="0D0D0D"/>
              </a:buClr>
              <a:buSzPts val="1200"/>
              <a:buChar char="●"/>
            </a:pPr>
            <a:r>
              <a:rPr lang="en-US" sz="1200">
                <a:solidFill>
                  <a:srgbClr val="0D0D0D"/>
                </a:solidFill>
                <a:highlight>
                  <a:srgbClr val="FFFFFF"/>
                </a:highlight>
              </a:rPr>
              <a:t>Operational efficiency,</a:t>
            </a:r>
            <a:endParaRPr sz="1200">
              <a:solidFill>
                <a:srgbClr val="0D0D0D"/>
              </a:solidFill>
              <a:highlight>
                <a:srgbClr val="FFFFFF"/>
              </a:highlight>
            </a:endParaRPr>
          </a:p>
          <a:p>
            <a:pPr indent="-304800" lvl="0" marL="457200" rtl="0" algn="l">
              <a:spcBef>
                <a:spcPts val="0"/>
              </a:spcBef>
              <a:spcAft>
                <a:spcPts val="0"/>
              </a:spcAft>
              <a:buClr>
                <a:srgbClr val="0D0D0D"/>
              </a:buClr>
              <a:buSzPts val="1200"/>
              <a:buChar char="●"/>
            </a:pPr>
            <a:r>
              <a:rPr lang="en-US" sz="1200">
                <a:solidFill>
                  <a:srgbClr val="0D0D0D"/>
                </a:solidFill>
                <a:highlight>
                  <a:srgbClr val="FFFFFF"/>
                </a:highlight>
              </a:rPr>
              <a:t>Data security</a:t>
            </a:r>
            <a:endParaRPr sz="1200">
              <a:solidFill>
                <a:srgbClr val="0D0D0D"/>
              </a:solidFill>
              <a:highlight>
                <a:srgbClr val="FFFFFF"/>
              </a:highlight>
            </a:endParaRPr>
          </a:p>
          <a:p>
            <a:pPr indent="-304800" lvl="0" marL="457200" rtl="0" algn="l">
              <a:spcBef>
                <a:spcPts val="0"/>
              </a:spcBef>
              <a:spcAft>
                <a:spcPts val="0"/>
              </a:spcAft>
              <a:buClr>
                <a:srgbClr val="0D0D0D"/>
              </a:buClr>
              <a:buSzPts val="1200"/>
              <a:buChar char="●"/>
            </a:pPr>
            <a:r>
              <a:rPr lang="en-US" sz="1200">
                <a:solidFill>
                  <a:srgbClr val="0D0D0D"/>
                </a:solidFill>
                <a:highlight>
                  <a:srgbClr val="FFFFFF"/>
                </a:highlight>
              </a:rPr>
              <a:t>Business insights</a:t>
            </a:r>
            <a:endParaRPr sz="1200">
              <a:solidFill>
                <a:srgbClr val="0D0D0D"/>
              </a:solidFill>
              <a:highlight>
                <a:srgbClr val="FFFFFF"/>
              </a:highlight>
            </a:endParaRPr>
          </a:p>
          <a:p>
            <a:pPr indent="-304800" lvl="0" marL="457200" rtl="0" algn="l">
              <a:spcBef>
                <a:spcPts val="0"/>
              </a:spcBef>
              <a:spcAft>
                <a:spcPts val="0"/>
              </a:spcAft>
              <a:buClr>
                <a:srgbClr val="0D0D0D"/>
              </a:buClr>
              <a:buSzPts val="1200"/>
              <a:buChar char="●"/>
            </a:pPr>
            <a:r>
              <a:rPr lang="en-US" sz="1200">
                <a:solidFill>
                  <a:srgbClr val="0D0D0D"/>
                </a:solidFill>
                <a:highlight>
                  <a:srgbClr val="FFFFFF"/>
                </a:highlight>
              </a:rPr>
              <a:t>A competitive edge in the market. </a:t>
            </a:r>
            <a:endParaRPr sz="1200">
              <a:solidFill>
                <a:srgbClr val="0D0D0D"/>
              </a:solidFill>
              <a:highlight>
                <a:srgbClr val="FFFFFF"/>
              </a:highlight>
            </a:endParaRPr>
          </a:p>
          <a:p>
            <a:pPr indent="0" lvl="0" marL="0" rtl="0" algn="l">
              <a:spcBef>
                <a:spcPts val="0"/>
              </a:spcBef>
              <a:spcAft>
                <a:spcPts val="0"/>
              </a:spcAft>
              <a:buNone/>
            </a:pPr>
            <a:r>
              <a:rPr lang="en-US" sz="1200">
                <a:solidFill>
                  <a:srgbClr val="0D0D0D"/>
                </a:solidFill>
                <a:highlight>
                  <a:srgbClr val="FFFFFF"/>
                </a:highlight>
              </a:rPr>
              <a:t>Overall, the CRMS will revolutionize the online car rental industry by offering a seamless booking experience, optimizing operations, and ensuring data security and compliance</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Proposed Solution</a:t>
            </a:r>
            <a:endParaRPr b="0" i="0" sz="1600" u="none" cap="none" strike="noStrike">
              <a:solidFill>
                <a:srgbClr val="000000"/>
              </a:solidFill>
              <a:latin typeface="Arial"/>
              <a:ea typeface="Arial"/>
              <a:cs typeface="Arial"/>
              <a:sym typeface="Arial"/>
            </a:endParaRPr>
          </a:p>
        </p:txBody>
      </p:sp>
      <p:sp>
        <p:nvSpPr>
          <p:cNvPr id="117" name="Google Shape;117;p18"/>
          <p:cNvSpPr txBox="1"/>
          <p:nvPr/>
        </p:nvSpPr>
        <p:spPr>
          <a:xfrm>
            <a:off x="138533" y="1102220"/>
            <a:ext cx="8866934" cy="3768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400" u="none" cap="none" strike="noStrike">
                <a:solidFill>
                  <a:srgbClr val="374151"/>
                </a:solidFill>
                <a:latin typeface="Times New Roman"/>
                <a:ea typeface="Times New Roman"/>
                <a:cs typeface="Times New Roman"/>
                <a:sym typeface="Times New Roman"/>
              </a:rPr>
              <a:t>.</a:t>
            </a:r>
            <a:endParaRPr/>
          </a:p>
        </p:txBody>
      </p:sp>
      <p:cxnSp>
        <p:nvCxnSpPr>
          <p:cNvPr id="118" name="Google Shape;118;p18"/>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19" name="Google Shape;119;p18"/>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sp>
        <p:nvSpPr>
          <p:cNvPr id="120" name="Google Shape;120;p18"/>
          <p:cNvSpPr txBox="1"/>
          <p:nvPr/>
        </p:nvSpPr>
        <p:spPr>
          <a:xfrm>
            <a:off x="488100" y="1390650"/>
            <a:ext cx="8193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txBox="1"/>
          <p:nvPr/>
        </p:nvSpPr>
        <p:spPr>
          <a:xfrm>
            <a:off x="228600" y="1193150"/>
            <a:ext cx="8442300" cy="3294000"/>
          </a:xfrm>
          <a:prstGeom prst="rect">
            <a:avLst/>
          </a:prstGeom>
          <a:noFill/>
          <a:ln>
            <a:noFill/>
          </a:ln>
        </p:spPr>
        <p:txBody>
          <a:bodyPr anchorCtr="0" anchor="t" bIns="91425" lIns="91425" spcFirstLastPara="1" rIns="91425" wrap="square" tIns="91425">
            <a:noAutofit/>
          </a:bodyPr>
          <a:lstStyle/>
          <a:p>
            <a:pPr indent="0" lvl="0" marL="0" rtl="0" algn="just">
              <a:lnSpc>
                <a:spcPct val="175000"/>
              </a:lnSpc>
              <a:spcBef>
                <a:spcPts val="0"/>
              </a:spcBef>
              <a:spcAft>
                <a:spcPts val="0"/>
              </a:spcAft>
              <a:buClr>
                <a:schemeClr val="dk1"/>
              </a:buClr>
              <a:buSzPts val="1100"/>
              <a:buFont typeface="Arial"/>
              <a:buNone/>
            </a:pPr>
            <a:r>
              <a:rPr lang="en-US" sz="1200"/>
              <a:t>Our proposed solution is an innovative Car Rental Management System (CRMS) tailored for an online car rental website. This system will revolutionize the online car rental experience by offering a seamless and efficient booking process for customers while optimizing fleet management and ensuring data security for rental companies. Through intuitive user interfaces, customers will be able to easily search for vehicles, make reservations, and manage bookings with minimal effort. Real-time fleet optimization will maximize vehicle utilization, reduce idle time, and improve maintenance scheduling, enhancing operational efficiency and reducing costs. Additionally, robust administrative tools will empower rental companies to effectively manage vehicle inventory, track rental transactions, and generate insightful reports for informed decision-making. With stringent data security measures in place, including encryption protocols and authentication mechanisms, customer data will be safeguarded, ensuring trust and compliance with data privacy regulations. Overall, our CRMS will offer a competitive edge to the online car rental website, delivering a superior user experience, operational efficiency, and data security.</a:t>
            </a:r>
            <a:endParaRPr sz="1200"/>
          </a:p>
          <a:p>
            <a:pPr indent="0" lvl="0" marL="0" rtl="0" algn="just">
              <a:spcBef>
                <a:spcPts val="0"/>
              </a:spcBef>
              <a:spcAft>
                <a:spcPts val="0"/>
              </a:spcAft>
              <a:buNone/>
            </a:pPr>
            <a:r>
              <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nvSpPr>
        <p:spPr>
          <a:xfrm>
            <a:off x="457200" y="752832"/>
            <a:ext cx="80178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b="1" lang="en-US" sz="1600">
                <a:solidFill>
                  <a:srgbClr val="213163"/>
                </a:solidFill>
              </a:rPr>
              <a:t>Scope</a:t>
            </a:r>
            <a:endParaRPr sz="1600">
              <a:solidFill>
                <a:schemeClr val="dk1"/>
              </a:solidFill>
            </a:endParaRPr>
          </a:p>
        </p:txBody>
      </p:sp>
      <p:cxnSp>
        <p:nvCxnSpPr>
          <p:cNvPr id="127" name="Google Shape;127;p1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28" name="Google Shape;128;p19"/>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sp>
        <p:nvSpPr>
          <p:cNvPr id="129" name="Google Shape;129;p19"/>
          <p:cNvSpPr txBox="1"/>
          <p:nvPr/>
        </p:nvSpPr>
        <p:spPr>
          <a:xfrm>
            <a:off x="521125" y="1323650"/>
            <a:ext cx="8238900" cy="3076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500"/>
              </a:spcBef>
              <a:spcAft>
                <a:spcPts val="0"/>
              </a:spcAft>
              <a:buClr>
                <a:srgbClr val="0D0D0D"/>
              </a:buClr>
              <a:buSzPts val="1400"/>
              <a:buFont typeface="Arial"/>
              <a:buChar char="●"/>
            </a:pPr>
            <a:r>
              <a:rPr lang="en-US">
                <a:solidFill>
                  <a:srgbClr val="0D0D0D"/>
                </a:solidFill>
                <a:highlight>
                  <a:srgbClr val="FFFFFF"/>
                </a:highlight>
              </a:rPr>
              <a:t>Development of a Car Rental Management System (CRMS) for an online car rental website.</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Font typeface="Arial"/>
              <a:buChar char="●"/>
            </a:pPr>
            <a:r>
              <a:rPr lang="en-US">
                <a:solidFill>
                  <a:srgbClr val="0D0D0D"/>
                </a:solidFill>
                <a:highlight>
                  <a:srgbClr val="FFFFFF"/>
                </a:highlight>
              </a:rPr>
              <a:t>Features include user-friendly reservation interfaces and efficient booking management.</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Font typeface="Arial"/>
              <a:buChar char="●"/>
            </a:pPr>
            <a:r>
              <a:rPr lang="en-US">
                <a:solidFill>
                  <a:srgbClr val="0D0D0D"/>
                </a:solidFill>
                <a:highlight>
                  <a:srgbClr val="FFFFFF"/>
                </a:highlight>
              </a:rPr>
              <a:t>Real-time vehicle tracking and maintenance scheduling for fleet optimization.</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Font typeface="Arial"/>
              <a:buChar char="●"/>
            </a:pPr>
            <a:r>
              <a:rPr lang="en-US">
                <a:solidFill>
                  <a:srgbClr val="0D0D0D"/>
                </a:solidFill>
                <a:highlight>
                  <a:srgbClr val="FFFFFF"/>
                </a:highlight>
              </a:rPr>
              <a:t>Administrative tools for inventory management and report generation.</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Font typeface="Arial"/>
              <a:buChar char="●"/>
            </a:pPr>
            <a:r>
              <a:rPr lang="en-US">
                <a:solidFill>
                  <a:srgbClr val="0D0D0D"/>
                </a:solidFill>
                <a:highlight>
                  <a:srgbClr val="FFFFFF"/>
                </a:highlight>
              </a:rPr>
              <a:t>Implementation of robust data security measures for customer data protection.</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Font typeface="Arial"/>
              <a:buChar char="●"/>
            </a:pPr>
            <a:r>
              <a:rPr lang="en-US">
                <a:solidFill>
                  <a:srgbClr val="0D0D0D"/>
                </a:solidFill>
                <a:highlight>
                  <a:srgbClr val="FFFFFF"/>
                </a:highlight>
              </a:rPr>
              <a:t>Integration with existing systems and scalability for future expansion.</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Font typeface="Arial"/>
              <a:buChar char="●"/>
            </a:pPr>
            <a:r>
              <a:rPr lang="en-US">
                <a:solidFill>
                  <a:srgbClr val="0D0D0D"/>
                </a:solidFill>
                <a:highlight>
                  <a:srgbClr val="FFFFFF"/>
                </a:highlight>
              </a:rPr>
              <a:t>User training and support to ensure smooth adoption.</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Font typeface="Arial"/>
              <a:buChar char="●"/>
            </a:pPr>
            <a:r>
              <a:rPr lang="en-US">
                <a:solidFill>
                  <a:srgbClr val="0D0D0D"/>
                </a:solidFill>
                <a:highlight>
                  <a:srgbClr val="FFFFFF"/>
                </a:highlight>
              </a:rPr>
              <a:t>Potential applications in fleet management and transportation logistics.</a:t>
            </a:r>
            <a:endParaRPr>
              <a:solidFill>
                <a:srgbClr val="0D0D0D"/>
              </a:solidFill>
              <a:highlight>
                <a:srgbClr val="FFFFFF"/>
              </a:highlight>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nvSpPr>
        <p:spPr>
          <a:xfrm>
            <a:off x="457200" y="752832"/>
            <a:ext cx="80178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b="1" lang="en-US" sz="1600">
                <a:solidFill>
                  <a:srgbClr val="213163"/>
                </a:solidFill>
              </a:rPr>
              <a:t>Functional and Non Functional Requirements</a:t>
            </a:r>
            <a:endParaRPr sz="1600">
              <a:solidFill>
                <a:schemeClr val="dk1"/>
              </a:solidFill>
            </a:endParaRPr>
          </a:p>
        </p:txBody>
      </p:sp>
      <p:cxnSp>
        <p:nvCxnSpPr>
          <p:cNvPr id="135" name="Google Shape;135;p20"/>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6" name="Google Shape;136;p20"/>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sp>
        <p:nvSpPr>
          <p:cNvPr id="137" name="Google Shape;137;p20"/>
          <p:cNvSpPr txBox="1"/>
          <p:nvPr/>
        </p:nvSpPr>
        <p:spPr>
          <a:xfrm>
            <a:off x="565500" y="1198600"/>
            <a:ext cx="7801200" cy="31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The functional requirements are as follows:</a:t>
            </a:r>
            <a:endParaRPr/>
          </a:p>
          <a:p>
            <a:pPr indent="-317500" lvl="0" marL="457200" rtl="0" algn="l">
              <a:spcBef>
                <a:spcPts val="0"/>
              </a:spcBef>
              <a:spcAft>
                <a:spcPts val="0"/>
              </a:spcAft>
              <a:buSzPts val="1400"/>
              <a:buChar char="●"/>
            </a:pPr>
            <a:r>
              <a:rPr lang="en-US" sz="1200">
                <a:solidFill>
                  <a:srgbClr val="0D0D0D"/>
                </a:solidFill>
                <a:highlight>
                  <a:srgbClr val="FFFFFF"/>
                </a:highlight>
              </a:rPr>
              <a:t>User Authentication: Secure login and registration for users.</a:t>
            </a:r>
            <a:endParaRPr sz="1200">
              <a:solidFill>
                <a:srgbClr val="0D0D0D"/>
              </a:solidFill>
              <a:highlight>
                <a:srgbClr val="FFFFFF"/>
              </a:highlight>
            </a:endParaRPr>
          </a:p>
          <a:p>
            <a:pPr indent="-304800" lvl="0" marL="457200" rtl="0" algn="l">
              <a:spcBef>
                <a:spcPts val="0"/>
              </a:spcBef>
              <a:spcAft>
                <a:spcPts val="0"/>
              </a:spcAft>
              <a:buClr>
                <a:srgbClr val="0D0D0D"/>
              </a:buClr>
              <a:buSzPts val="1200"/>
              <a:buChar char="●"/>
            </a:pPr>
            <a:r>
              <a:rPr lang="en-US" sz="1200">
                <a:solidFill>
                  <a:srgbClr val="0D0D0D"/>
                </a:solidFill>
                <a:highlight>
                  <a:srgbClr val="FFFFFF"/>
                </a:highlight>
              </a:rPr>
              <a:t>Vehicle Booking: Search, book, modify, and cancel reservations.</a:t>
            </a:r>
            <a:endParaRPr sz="1200">
              <a:solidFill>
                <a:srgbClr val="0D0D0D"/>
              </a:solidFill>
              <a:highlight>
                <a:srgbClr val="FFFFFF"/>
              </a:highlight>
            </a:endParaRPr>
          </a:p>
          <a:p>
            <a:pPr indent="-304800" lvl="0" marL="457200" rtl="0" algn="l">
              <a:spcBef>
                <a:spcPts val="0"/>
              </a:spcBef>
              <a:spcAft>
                <a:spcPts val="0"/>
              </a:spcAft>
              <a:buClr>
                <a:srgbClr val="0D0D0D"/>
              </a:buClr>
              <a:buSzPts val="1200"/>
              <a:buChar char="●"/>
            </a:pPr>
            <a:r>
              <a:rPr lang="en-US" sz="1200">
                <a:solidFill>
                  <a:srgbClr val="0D0D0D"/>
                </a:solidFill>
                <a:highlight>
                  <a:srgbClr val="FFFFFF"/>
                </a:highlight>
              </a:rPr>
              <a:t>Fleet Management: Add, update, and track vehicle availability and maintenance.</a:t>
            </a:r>
            <a:endParaRPr sz="1200">
              <a:solidFill>
                <a:srgbClr val="0D0D0D"/>
              </a:solidFill>
              <a:highlight>
                <a:srgbClr val="FFFFFF"/>
              </a:highlight>
            </a:endParaRPr>
          </a:p>
          <a:p>
            <a:pPr indent="-304800" lvl="0" marL="457200" rtl="0" algn="l">
              <a:spcBef>
                <a:spcPts val="0"/>
              </a:spcBef>
              <a:spcAft>
                <a:spcPts val="0"/>
              </a:spcAft>
              <a:buClr>
                <a:srgbClr val="0D0D0D"/>
              </a:buClr>
              <a:buSzPts val="1200"/>
              <a:buChar char="●"/>
            </a:pPr>
            <a:r>
              <a:rPr lang="en-US" sz="1200">
                <a:solidFill>
                  <a:srgbClr val="0D0D0D"/>
                </a:solidFill>
                <a:highlight>
                  <a:srgbClr val="FFFFFF"/>
                </a:highlight>
              </a:rPr>
              <a:t>Administrative Tools: Manage user accounts, monitor transactions, and generate reports.</a:t>
            </a:r>
            <a:endParaRPr sz="1200">
              <a:solidFill>
                <a:srgbClr val="0D0D0D"/>
              </a:solidFill>
              <a:highlight>
                <a:srgbClr val="FFFFFF"/>
              </a:highlight>
            </a:endParaRPr>
          </a:p>
          <a:p>
            <a:pPr indent="-304800" lvl="0" marL="457200" rtl="0" algn="l">
              <a:spcBef>
                <a:spcPts val="0"/>
              </a:spcBef>
              <a:spcAft>
                <a:spcPts val="0"/>
              </a:spcAft>
              <a:buClr>
                <a:srgbClr val="0D0D0D"/>
              </a:buClr>
              <a:buSzPts val="1200"/>
              <a:buChar char="●"/>
            </a:pPr>
            <a:r>
              <a:rPr lang="en-US" sz="1200">
                <a:solidFill>
                  <a:srgbClr val="0D0D0D"/>
                </a:solidFill>
                <a:highlight>
                  <a:srgbClr val="FFFFFF"/>
                </a:highlight>
              </a:rPr>
              <a:t>Real-time Tracking: Track vehicle locations and statuses for optimal fleet management.</a:t>
            </a:r>
            <a:endParaRPr sz="1200">
              <a:solidFill>
                <a:srgbClr val="0D0D0D"/>
              </a:solidFill>
              <a:highlight>
                <a:srgbClr val="FFFFFF"/>
              </a:highlight>
            </a:endParaRPr>
          </a:p>
          <a:p>
            <a:pPr indent="-304800" lvl="0" marL="457200" rtl="0" algn="l">
              <a:spcBef>
                <a:spcPts val="0"/>
              </a:spcBef>
              <a:spcAft>
                <a:spcPts val="0"/>
              </a:spcAft>
              <a:buClr>
                <a:srgbClr val="0D0D0D"/>
              </a:buClr>
              <a:buSzPts val="1200"/>
              <a:buChar char="●"/>
            </a:pPr>
            <a:r>
              <a:rPr lang="en-US" sz="1200">
                <a:solidFill>
                  <a:srgbClr val="0D0D0D"/>
                </a:solidFill>
                <a:highlight>
                  <a:srgbClr val="FFFFFF"/>
                </a:highlight>
              </a:rPr>
              <a:t>Payment Processing: Support secure online payments for reservations.</a:t>
            </a:r>
            <a:endParaRPr sz="1200">
              <a:solidFill>
                <a:srgbClr val="0D0D0D"/>
              </a:solidFill>
              <a:highlight>
                <a:srgbClr val="FFFFFF"/>
              </a:highlight>
            </a:endParaRPr>
          </a:p>
          <a:p>
            <a:pPr indent="-304800" lvl="0" marL="457200" rtl="0" algn="l">
              <a:spcBef>
                <a:spcPts val="0"/>
              </a:spcBef>
              <a:spcAft>
                <a:spcPts val="0"/>
              </a:spcAft>
              <a:buClr>
                <a:srgbClr val="0D0D0D"/>
              </a:buClr>
              <a:buSzPts val="1200"/>
              <a:buChar char="●"/>
            </a:pPr>
            <a:r>
              <a:rPr lang="en-US" sz="1200">
                <a:solidFill>
                  <a:srgbClr val="0D0D0D"/>
                </a:solidFill>
                <a:highlight>
                  <a:srgbClr val="FFFFFF"/>
                </a:highlight>
              </a:rPr>
              <a:t>Email Notifications: Automated emails for booking confirmations and updates.</a:t>
            </a:r>
            <a:endParaRPr sz="1200">
              <a:solidFill>
                <a:srgbClr val="0D0D0D"/>
              </a:solidFill>
              <a:highlight>
                <a:srgbClr val="FFFFFF"/>
              </a:highlight>
            </a:endParaRPr>
          </a:p>
          <a:p>
            <a:pPr indent="0" lvl="0" marL="914400" rtl="0" algn="l">
              <a:spcBef>
                <a:spcPts val="0"/>
              </a:spcBef>
              <a:spcAft>
                <a:spcPts val="0"/>
              </a:spcAft>
              <a:buNone/>
            </a:pPr>
            <a:r>
              <a:t/>
            </a:r>
            <a:endParaRPr sz="1200">
              <a:solidFill>
                <a:srgbClr val="0D0D0D"/>
              </a:solidFill>
              <a:highlight>
                <a:srgbClr val="FFFFFF"/>
              </a:highlight>
            </a:endParaRPr>
          </a:p>
          <a:p>
            <a:pPr indent="0" lvl="0" marL="0" rtl="0" algn="l">
              <a:spcBef>
                <a:spcPts val="0"/>
              </a:spcBef>
              <a:spcAft>
                <a:spcPts val="0"/>
              </a:spcAft>
              <a:buNone/>
            </a:pPr>
            <a:r>
              <a:rPr lang="en-US"/>
              <a:t>The non functional requirements are as follows:</a:t>
            </a:r>
            <a:endParaRPr/>
          </a:p>
          <a:p>
            <a:pPr indent="-304800" lvl="0" marL="457200" rtl="0" algn="l">
              <a:spcBef>
                <a:spcPts val="0"/>
              </a:spcBef>
              <a:spcAft>
                <a:spcPts val="0"/>
              </a:spcAft>
              <a:buClr>
                <a:schemeClr val="dk1"/>
              </a:buClr>
              <a:buSzPts val="1200"/>
              <a:buChar char="●"/>
            </a:pPr>
            <a:r>
              <a:rPr lang="en-US" sz="1200">
                <a:solidFill>
                  <a:schemeClr val="dk1"/>
                </a:solidFill>
                <a:highlight>
                  <a:srgbClr val="FFFFFF"/>
                </a:highlight>
              </a:rPr>
              <a:t>Performance: Efficient handling of high user loads with minimal latency.</a:t>
            </a:r>
            <a:endParaRPr sz="1200">
              <a:solidFill>
                <a:schemeClr val="dk1"/>
              </a:solidFill>
              <a:highlight>
                <a:srgbClr val="FFFFFF"/>
              </a:highlight>
            </a:endParaRPr>
          </a:p>
          <a:p>
            <a:pPr indent="-304800" lvl="0" marL="457200" rtl="0" algn="l">
              <a:spcBef>
                <a:spcPts val="0"/>
              </a:spcBef>
              <a:spcAft>
                <a:spcPts val="0"/>
              </a:spcAft>
              <a:buClr>
                <a:schemeClr val="dk1"/>
              </a:buClr>
              <a:buSzPts val="1200"/>
              <a:buChar char="●"/>
            </a:pPr>
            <a:r>
              <a:rPr lang="en-US" sz="1200">
                <a:solidFill>
                  <a:schemeClr val="dk1"/>
                </a:solidFill>
                <a:highlight>
                  <a:srgbClr val="FFFFFF"/>
                </a:highlight>
              </a:rPr>
              <a:t>Security: Data encryption, secure authentication, and access controls.</a:t>
            </a:r>
            <a:endParaRPr sz="1200">
              <a:solidFill>
                <a:schemeClr val="dk1"/>
              </a:solidFill>
              <a:highlight>
                <a:srgbClr val="FFFFFF"/>
              </a:highlight>
            </a:endParaRPr>
          </a:p>
          <a:p>
            <a:pPr indent="-304800" lvl="0" marL="457200" rtl="0" algn="l">
              <a:spcBef>
                <a:spcPts val="0"/>
              </a:spcBef>
              <a:spcAft>
                <a:spcPts val="0"/>
              </a:spcAft>
              <a:buClr>
                <a:schemeClr val="dk1"/>
              </a:buClr>
              <a:buSzPts val="1200"/>
              <a:buChar char="●"/>
            </a:pPr>
            <a:r>
              <a:rPr lang="en-US" sz="1200">
                <a:solidFill>
                  <a:schemeClr val="dk1"/>
                </a:solidFill>
                <a:highlight>
                  <a:srgbClr val="FFFFFF"/>
                </a:highlight>
              </a:rPr>
              <a:t>Usability: Intuitive user interface with clear instructions</a:t>
            </a:r>
            <a:endParaRPr sz="1200">
              <a:solidFill>
                <a:schemeClr val="dk1"/>
              </a:solidFill>
              <a:highlight>
                <a:srgbClr val="FFFFFF"/>
              </a:highlight>
            </a:endParaRPr>
          </a:p>
          <a:p>
            <a:pPr indent="-304800" lvl="0" marL="457200" rtl="0" algn="l">
              <a:spcBef>
                <a:spcPts val="0"/>
              </a:spcBef>
              <a:spcAft>
                <a:spcPts val="0"/>
              </a:spcAft>
              <a:buClr>
                <a:schemeClr val="dk1"/>
              </a:buClr>
              <a:buSzPts val="1200"/>
              <a:buChar char="●"/>
            </a:pPr>
            <a:r>
              <a:rPr lang="en-US" sz="1200">
                <a:solidFill>
                  <a:schemeClr val="dk1"/>
                </a:solidFill>
                <a:highlight>
                  <a:srgbClr val="FFFFFF"/>
                </a:highlight>
              </a:rPr>
              <a:t>Reliability: High availability, minimal downtime, and error handling.</a:t>
            </a:r>
            <a:endParaRPr sz="1200">
              <a:solidFill>
                <a:schemeClr val="dk1"/>
              </a:solidFill>
              <a:highlight>
                <a:srgbClr val="FFFFFF"/>
              </a:highlight>
            </a:endParaRPr>
          </a:p>
          <a:p>
            <a:pPr indent="-304800" lvl="0" marL="457200" rtl="0" algn="l">
              <a:spcBef>
                <a:spcPts val="0"/>
              </a:spcBef>
              <a:spcAft>
                <a:spcPts val="0"/>
              </a:spcAft>
              <a:buClr>
                <a:schemeClr val="dk1"/>
              </a:buClr>
              <a:buSzPts val="1200"/>
              <a:buChar char="●"/>
            </a:pPr>
            <a:r>
              <a:rPr lang="en-US" sz="1200">
                <a:solidFill>
                  <a:schemeClr val="dk1"/>
                </a:solidFill>
                <a:highlight>
                  <a:srgbClr val="FFFFFF"/>
                </a:highlight>
              </a:rPr>
              <a:t>Scalability: Ability to scale to accommodate growing demands.</a:t>
            </a:r>
            <a:endParaRPr sz="1200">
              <a:solidFill>
                <a:schemeClr val="dk1"/>
              </a:solidFill>
              <a:highlight>
                <a:srgbClr val="FFFFFF"/>
              </a:highlight>
            </a:endParaRPr>
          </a:p>
          <a:p>
            <a:pPr indent="-304800" lvl="0" marL="457200" rtl="0" algn="l">
              <a:spcBef>
                <a:spcPts val="0"/>
              </a:spcBef>
              <a:spcAft>
                <a:spcPts val="0"/>
              </a:spcAft>
              <a:buClr>
                <a:schemeClr val="dk1"/>
              </a:buClr>
              <a:buSzPts val="1200"/>
              <a:buChar char="●"/>
            </a:pPr>
            <a:r>
              <a:rPr lang="en-US" sz="1200">
                <a:solidFill>
                  <a:schemeClr val="dk1"/>
                </a:solidFill>
                <a:highlight>
                  <a:srgbClr val="FFFFFF"/>
                </a:highlight>
              </a:rPr>
              <a:t>Compatibility: Compatibility across devices and browsers.</a:t>
            </a:r>
            <a:endParaRPr sz="1200">
              <a:solidFill>
                <a:schemeClr val="dk1"/>
              </a:solidFill>
              <a:highlight>
                <a:srgbClr val="FFFFFF"/>
              </a:highlight>
            </a:endParaRPr>
          </a:p>
          <a:p>
            <a:pPr indent="-228600" lvl="0" marL="457200" rtl="0" algn="l">
              <a:lnSpc>
                <a:spcPct val="115000"/>
              </a:lnSpc>
              <a:spcBef>
                <a:spcPts val="0"/>
              </a:spcBef>
              <a:spcAft>
                <a:spcPts val="0"/>
              </a:spcAft>
              <a:buClr>
                <a:schemeClr val="dk1"/>
              </a:buClr>
              <a:buSzPts val="1050"/>
              <a:buFont typeface="Roboto"/>
              <a:buNone/>
            </a:pPr>
            <a:r>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Technology Used</a:t>
            </a:r>
            <a:endParaRPr b="0" i="0" sz="1600" u="none" cap="none" strike="noStrike">
              <a:solidFill>
                <a:srgbClr val="000000"/>
              </a:solidFill>
              <a:latin typeface="Arial"/>
              <a:ea typeface="Arial"/>
              <a:cs typeface="Arial"/>
              <a:sym typeface="Arial"/>
            </a:endParaRPr>
          </a:p>
        </p:txBody>
      </p:sp>
      <p:sp>
        <p:nvSpPr>
          <p:cNvPr id="143" name="Google Shape;143;p21"/>
          <p:cNvSpPr txBox="1"/>
          <p:nvPr/>
        </p:nvSpPr>
        <p:spPr>
          <a:xfrm>
            <a:off x="128063" y="1059160"/>
            <a:ext cx="5314387" cy="3790000"/>
          </a:xfrm>
          <a:prstGeom prst="rect">
            <a:avLst/>
          </a:prstGeom>
          <a:noFill/>
          <a:ln>
            <a:noFill/>
          </a:ln>
        </p:spPr>
        <p:txBody>
          <a:bodyPr anchorCtr="0" anchor="t" bIns="91425" lIns="91425" spcFirstLastPara="1" rIns="91425" wrap="square" tIns="91425">
            <a:noAutofit/>
          </a:bodyPr>
          <a:lstStyle/>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a:off x="-84668" y="615950"/>
            <a:ext cx="8951601" cy="4064000"/>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0" lvl="0" marL="0" rtl="0" algn="l">
              <a:spcBef>
                <a:spcPts val="0"/>
              </a:spcBef>
              <a:spcAft>
                <a:spcPts val="0"/>
              </a:spcAft>
              <a:buNone/>
            </a:pPr>
            <a:r>
              <a:t/>
            </a:r>
            <a:endParaRPr/>
          </a:p>
        </p:txBody>
      </p:sp>
      <p:pic>
        <p:nvPicPr>
          <p:cNvPr id="145" name="Google Shape;145;p21"/>
          <p:cNvPicPr preferRelativeResize="0"/>
          <p:nvPr/>
        </p:nvPicPr>
        <p:blipFill rotWithShape="1">
          <a:blip r:embed="rId3">
            <a:alphaModFix/>
          </a:blip>
          <a:srcRect b="0" l="0" r="0" t="0"/>
          <a:stretch/>
        </p:blipFill>
        <p:spPr>
          <a:xfrm>
            <a:off x="1021171" y="1723257"/>
            <a:ext cx="2956469" cy="2573047"/>
          </a:xfrm>
          <a:prstGeom prst="rect">
            <a:avLst/>
          </a:prstGeom>
          <a:noFill/>
          <a:ln>
            <a:noFill/>
          </a:ln>
        </p:spPr>
      </p:pic>
      <p:pic>
        <p:nvPicPr>
          <p:cNvPr id="146" name="Google Shape;146;p21"/>
          <p:cNvPicPr preferRelativeResize="0"/>
          <p:nvPr/>
        </p:nvPicPr>
        <p:blipFill rotWithShape="1">
          <a:blip r:embed="rId4">
            <a:alphaModFix/>
          </a:blip>
          <a:srcRect b="0" l="0" r="0" t="0"/>
          <a:stretch/>
        </p:blipFill>
        <p:spPr>
          <a:xfrm>
            <a:off x="4564380" y="1712692"/>
            <a:ext cx="4165599" cy="2090952"/>
          </a:xfrm>
          <a:prstGeom prst="rect">
            <a:avLst/>
          </a:prstGeom>
          <a:noFill/>
          <a:ln>
            <a:noFill/>
          </a:ln>
        </p:spPr>
      </p:pic>
      <p:sp>
        <p:nvSpPr>
          <p:cNvPr id="147" name="Google Shape;147;p21"/>
          <p:cNvSpPr txBox="1"/>
          <p:nvPr/>
        </p:nvSpPr>
        <p:spPr>
          <a:xfrm>
            <a:off x="1000361" y="1361511"/>
            <a:ext cx="331848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Front-end</a:t>
            </a:r>
            <a:endParaRPr/>
          </a:p>
        </p:txBody>
      </p:sp>
      <p:sp>
        <p:nvSpPr>
          <p:cNvPr id="148" name="Google Shape;148;p21"/>
          <p:cNvSpPr txBox="1"/>
          <p:nvPr/>
        </p:nvSpPr>
        <p:spPr>
          <a:xfrm>
            <a:off x="4865736" y="1287522"/>
            <a:ext cx="358096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Back-end</a:t>
            </a:r>
            <a:endParaRPr/>
          </a:p>
        </p:txBody>
      </p:sp>
      <p:cxnSp>
        <p:nvCxnSpPr>
          <p:cNvPr id="149" name="Google Shape;149;p21"/>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50" name="Google Shape;150;p21"/>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